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86" r:id="rId20"/>
    <p:sldId id="274" r:id="rId21"/>
    <p:sldId id="275" r:id="rId22"/>
    <p:sldId id="276" r:id="rId23"/>
    <p:sldId id="277" r:id="rId24"/>
    <p:sldId id="287" r:id="rId25"/>
    <p:sldId id="278" r:id="rId26"/>
    <p:sldId id="288" r:id="rId27"/>
    <p:sldId id="289" r:id="rId28"/>
    <p:sldId id="283" r:id="rId29"/>
    <p:sldId id="284" r:id="rId30"/>
  </p:sldIdLst>
  <p:sldSz cx="6858000" cy="9144000" type="letter"/>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90" d="100"/>
          <a:sy n="90" d="100"/>
        </p:scale>
        <p:origin x="1404" y="-1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88539CA-90AE-48B4-B644-0DDB81457048}" type="datetimeFigureOut">
              <a:rPr lang="es-MX" smtClean="0"/>
              <a:t>19/02/2016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E27D283-D994-4B9C-84D8-3C052A8C3C89}" type="slidenum">
              <a:rPr lang="es-MX" smtClean="0"/>
              <a:t>‹Nº›</a:t>
            </a:fld>
            <a:endParaRPr lang="es-MX"/>
          </a:p>
        </p:txBody>
      </p:sp>
    </p:spTree>
    <p:extLst>
      <p:ext uri="{BB962C8B-B14F-4D97-AF65-F5344CB8AC3E}">
        <p14:creationId xmlns:p14="http://schemas.microsoft.com/office/powerpoint/2010/main" val="3525249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88539CA-90AE-48B4-B644-0DDB81457048}" type="datetimeFigureOut">
              <a:rPr lang="es-MX" smtClean="0"/>
              <a:t>19/02/2016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E27D283-D994-4B9C-84D8-3C052A8C3C89}" type="slidenum">
              <a:rPr lang="es-MX" smtClean="0"/>
              <a:t>‹Nº›</a:t>
            </a:fld>
            <a:endParaRPr lang="es-MX"/>
          </a:p>
        </p:txBody>
      </p:sp>
    </p:spTree>
    <p:extLst>
      <p:ext uri="{BB962C8B-B14F-4D97-AF65-F5344CB8AC3E}">
        <p14:creationId xmlns:p14="http://schemas.microsoft.com/office/powerpoint/2010/main" val="1812909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88539CA-90AE-48B4-B644-0DDB81457048}" type="datetimeFigureOut">
              <a:rPr lang="es-MX" smtClean="0"/>
              <a:t>19/02/2016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E27D283-D994-4B9C-84D8-3C052A8C3C89}" type="slidenum">
              <a:rPr lang="es-MX" smtClean="0"/>
              <a:t>‹Nº›</a:t>
            </a:fld>
            <a:endParaRPr lang="es-MX"/>
          </a:p>
        </p:txBody>
      </p:sp>
    </p:spTree>
    <p:extLst>
      <p:ext uri="{BB962C8B-B14F-4D97-AF65-F5344CB8AC3E}">
        <p14:creationId xmlns:p14="http://schemas.microsoft.com/office/powerpoint/2010/main" val="2769753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88539CA-90AE-48B4-B644-0DDB81457048}" type="datetimeFigureOut">
              <a:rPr lang="es-MX" smtClean="0"/>
              <a:t>19/02/2016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E27D283-D994-4B9C-84D8-3C052A8C3C89}" type="slidenum">
              <a:rPr lang="es-MX" smtClean="0"/>
              <a:t>‹Nº›</a:t>
            </a:fld>
            <a:endParaRPr lang="es-MX"/>
          </a:p>
        </p:txBody>
      </p:sp>
    </p:spTree>
    <p:extLst>
      <p:ext uri="{BB962C8B-B14F-4D97-AF65-F5344CB8AC3E}">
        <p14:creationId xmlns:p14="http://schemas.microsoft.com/office/powerpoint/2010/main" val="664223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88539CA-90AE-48B4-B644-0DDB81457048}" type="datetimeFigureOut">
              <a:rPr lang="es-MX" smtClean="0"/>
              <a:t>19/02/2016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E27D283-D994-4B9C-84D8-3C052A8C3C89}" type="slidenum">
              <a:rPr lang="es-MX" smtClean="0"/>
              <a:t>‹Nº›</a:t>
            </a:fld>
            <a:endParaRPr lang="es-MX"/>
          </a:p>
        </p:txBody>
      </p:sp>
    </p:spTree>
    <p:extLst>
      <p:ext uri="{BB962C8B-B14F-4D97-AF65-F5344CB8AC3E}">
        <p14:creationId xmlns:p14="http://schemas.microsoft.com/office/powerpoint/2010/main" val="3575836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88539CA-90AE-48B4-B644-0DDB81457048}" type="datetimeFigureOut">
              <a:rPr lang="es-MX" smtClean="0"/>
              <a:t>19/02/2016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E27D283-D994-4B9C-84D8-3C052A8C3C89}" type="slidenum">
              <a:rPr lang="es-MX" smtClean="0"/>
              <a:t>‹Nº›</a:t>
            </a:fld>
            <a:endParaRPr lang="es-MX"/>
          </a:p>
        </p:txBody>
      </p:sp>
    </p:spTree>
    <p:extLst>
      <p:ext uri="{BB962C8B-B14F-4D97-AF65-F5344CB8AC3E}">
        <p14:creationId xmlns:p14="http://schemas.microsoft.com/office/powerpoint/2010/main" val="3032241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72381" y="3340100"/>
            <a:ext cx="2901255" cy="491278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3471863" y="3340100"/>
            <a:ext cx="2915543" cy="491278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88539CA-90AE-48B4-B644-0DDB81457048}" type="datetimeFigureOut">
              <a:rPr lang="es-MX" smtClean="0"/>
              <a:t>19/02/2016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E27D283-D994-4B9C-84D8-3C052A8C3C89}" type="slidenum">
              <a:rPr lang="es-MX" smtClean="0"/>
              <a:t>‹Nº›</a:t>
            </a:fld>
            <a:endParaRPr lang="es-MX"/>
          </a:p>
        </p:txBody>
      </p:sp>
    </p:spTree>
    <p:extLst>
      <p:ext uri="{BB962C8B-B14F-4D97-AF65-F5344CB8AC3E}">
        <p14:creationId xmlns:p14="http://schemas.microsoft.com/office/powerpoint/2010/main" val="3106760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88539CA-90AE-48B4-B644-0DDB81457048}" type="datetimeFigureOut">
              <a:rPr lang="es-MX" smtClean="0"/>
              <a:t>19/02/2016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E27D283-D994-4B9C-84D8-3C052A8C3C89}" type="slidenum">
              <a:rPr lang="es-MX" smtClean="0"/>
              <a:t>‹Nº›</a:t>
            </a:fld>
            <a:endParaRPr lang="es-MX"/>
          </a:p>
        </p:txBody>
      </p:sp>
    </p:spTree>
    <p:extLst>
      <p:ext uri="{BB962C8B-B14F-4D97-AF65-F5344CB8AC3E}">
        <p14:creationId xmlns:p14="http://schemas.microsoft.com/office/powerpoint/2010/main" val="986741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8539CA-90AE-48B4-B644-0DDB81457048}" type="datetimeFigureOut">
              <a:rPr lang="es-MX" smtClean="0"/>
              <a:t>19/02/2016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E27D283-D994-4B9C-84D8-3C052A8C3C89}" type="slidenum">
              <a:rPr lang="es-MX" smtClean="0"/>
              <a:t>‹Nº›</a:t>
            </a:fld>
            <a:endParaRPr lang="es-MX"/>
          </a:p>
        </p:txBody>
      </p:sp>
    </p:spTree>
    <p:extLst>
      <p:ext uri="{BB962C8B-B14F-4D97-AF65-F5344CB8AC3E}">
        <p14:creationId xmlns:p14="http://schemas.microsoft.com/office/powerpoint/2010/main" val="249341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88539CA-90AE-48B4-B644-0DDB81457048}" type="datetimeFigureOut">
              <a:rPr lang="es-MX" smtClean="0"/>
              <a:t>19/02/2016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E27D283-D994-4B9C-84D8-3C052A8C3C89}" type="slidenum">
              <a:rPr lang="es-MX" smtClean="0"/>
              <a:t>‹Nº›</a:t>
            </a:fld>
            <a:endParaRPr lang="es-MX"/>
          </a:p>
        </p:txBody>
      </p:sp>
    </p:spTree>
    <p:extLst>
      <p:ext uri="{BB962C8B-B14F-4D97-AF65-F5344CB8AC3E}">
        <p14:creationId xmlns:p14="http://schemas.microsoft.com/office/powerpoint/2010/main" val="2662363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88539CA-90AE-48B4-B644-0DDB81457048}" type="datetimeFigureOut">
              <a:rPr lang="es-MX" smtClean="0"/>
              <a:t>19/02/2016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E27D283-D994-4B9C-84D8-3C052A8C3C89}" type="slidenum">
              <a:rPr lang="es-MX" smtClean="0"/>
              <a:t>‹Nº›</a:t>
            </a:fld>
            <a:endParaRPr lang="es-MX"/>
          </a:p>
        </p:txBody>
      </p:sp>
    </p:spTree>
    <p:extLst>
      <p:ext uri="{BB962C8B-B14F-4D97-AF65-F5344CB8AC3E}">
        <p14:creationId xmlns:p14="http://schemas.microsoft.com/office/powerpoint/2010/main" val="373654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888539CA-90AE-48B4-B644-0DDB81457048}" type="datetimeFigureOut">
              <a:rPr lang="es-MX" smtClean="0"/>
              <a:t>19/02/2016</a:t>
            </a:fld>
            <a:endParaRPr lang="es-MX"/>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2E27D283-D994-4B9C-84D8-3C052A8C3C89}" type="slidenum">
              <a:rPr lang="es-MX" smtClean="0"/>
              <a:t>‹Nº›</a:t>
            </a:fld>
            <a:endParaRPr lang="es-MX"/>
          </a:p>
        </p:txBody>
      </p:sp>
    </p:spTree>
    <p:extLst>
      <p:ext uri="{BB962C8B-B14F-4D97-AF65-F5344CB8AC3E}">
        <p14:creationId xmlns:p14="http://schemas.microsoft.com/office/powerpoint/2010/main" val="31563919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2"/>
          <p:cNvGrpSpPr>
            <a:grpSpLocks/>
          </p:cNvGrpSpPr>
          <p:nvPr/>
        </p:nvGrpSpPr>
        <p:grpSpPr bwMode="auto">
          <a:xfrm>
            <a:off x="620713" y="684213"/>
            <a:ext cx="5688012" cy="7704137"/>
            <a:chOff x="620713" y="684213"/>
            <a:chExt cx="5688012" cy="7704137"/>
          </a:xfrm>
        </p:grpSpPr>
        <p:sp>
          <p:nvSpPr>
            <p:cNvPr id="5" name="38 Rectángulo"/>
            <p:cNvSpPr>
              <a:spLocks noChangeArrowheads="1"/>
            </p:cNvSpPr>
            <p:nvPr/>
          </p:nvSpPr>
          <p:spPr bwMode="auto">
            <a:xfrm>
              <a:off x="620713" y="2051050"/>
              <a:ext cx="5688012" cy="504825"/>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sp>
          <p:nvSpPr>
            <p:cNvPr id="6" name="12 CuadroTexto"/>
            <p:cNvSpPr txBox="1"/>
            <p:nvPr/>
          </p:nvSpPr>
          <p:spPr bwMode="auto">
            <a:xfrm>
              <a:off x="908050" y="2124075"/>
              <a:ext cx="5184775" cy="5954713"/>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b="1" kern="0" dirty="0">
                  <a:solidFill>
                    <a:srgbClr val="000000"/>
                  </a:solidFill>
                  <a:latin typeface="Arial"/>
                  <a:cs typeface="Arial"/>
                </a:rPr>
                <a:t>   H. AYUNTAMIENTO DE LA  ANTIGUA, VER.</a:t>
              </a:r>
            </a:p>
            <a:p>
              <a:pPr algn="just" eaLnBrk="1" fontAlgn="auto" hangingPunct="1">
                <a:spcBef>
                  <a:spcPts val="0"/>
                </a:spcBef>
                <a:spcAft>
                  <a:spcPts val="0"/>
                </a:spcAft>
                <a:defRPr sz="1800" b="0" i="0" u="none" strike="noStrike" kern="0" cap="none" spc="0" baseline="0">
                  <a:solidFill>
                    <a:srgbClr val="000000"/>
                  </a:solidFill>
                  <a:uFillTx/>
                </a:defRPr>
              </a:pPr>
              <a:endParaRPr lang="es-ES" kern="0" dirty="0">
                <a:solidFill>
                  <a:srgbClr val="000000"/>
                </a:solidFill>
                <a:latin typeface="Arial"/>
                <a:cs typeface="Arial"/>
              </a:endParaRPr>
            </a:p>
            <a:p>
              <a:pPr algn="just" eaLnBrk="1" fontAlgn="auto" hangingPunct="1">
                <a:spcBef>
                  <a:spcPts val="0"/>
                </a:spcBef>
                <a:spcAft>
                  <a:spcPts val="0"/>
                </a:spcAft>
                <a:defRPr sz="1800" b="0" i="0" u="none" strike="noStrike" kern="0" cap="none" spc="0" baseline="0">
                  <a:solidFill>
                    <a:srgbClr val="000000"/>
                  </a:solidFill>
                  <a:uFillTx/>
                </a:defRPr>
              </a:pPr>
              <a:endParaRPr lang="es-ES" kern="0" dirty="0">
                <a:solidFill>
                  <a:srgbClr val="000000"/>
                </a:solidFill>
                <a:latin typeface="Arial"/>
                <a:cs typeface="Arial"/>
              </a:endParaRPr>
            </a:p>
            <a:p>
              <a:pPr algn="just" eaLnBrk="1" fontAlgn="auto" hangingPunct="1">
                <a:spcBef>
                  <a:spcPts val="0"/>
                </a:spcBef>
                <a:spcAft>
                  <a:spcPts val="0"/>
                </a:spcAft>
                <a:defRPr sz="1800" b="0" i="0" u="none" strike="noStrike" kern="0" cap="none" spc="0" baseline="0">
                  <a:solidFill>
                    <a:srgbClr val="000000"/>
                  </a:solidFill>
                  <a:uFillTx/>
                </a:defRPr>
              </a:pPr>
              <a:endParaRPr lang="es-ES" kern="0" dirty="0">
                <a:solidFill>
                  <a:srgbClr val="000000"/>
                </a:solidFill>
                <a:latin typeface="Arial"/>
                <a:cs typeface="Arial"/>
              </a:endParaRPr>
            </a:p>
            <a:p>
              <a:pPr algn="just" eaLnBrk="1" fontAlgn="auto" hangingPunct="1">
                <a:spcBef>
                  <a:spcPts val="0"/>
                </a:spcBef>
                <a:spcAft>
                  <a:spcPts val="0"/>
                </a:spcAft>
                <a:defRPr sz="1800" b="0" i="0" u="none" strike="noStrike" kern="0" cap="none" spc="0" baseline="0">
                  <a:solidFill>
                    <a:srgbClr val="000000"/>
                  </a:solidFill>
                  <a:uFillTx/>
                </a:defRPr>
              </a:pPr>
              <a:endParaRPr lang="es-ES" kern="0" dirty="0">
                <a:solidFill>
                  <a:srgbClr val="000000"/>
                </a:solidFill>
                <a:latin typeface="Arial"/>
                <a:cs typeface="Arial"/>
              </a:endParaRPr>
            </a:p>
            <a:p>
              <a:pPr algn="just" eaLnBrk="1" fontAlgn="auto" hangingPunct="1">
                <a:spcBef>
                  <a:spcPts val="0"/>
                </a:spcBef>
                <a:spcAft>
                  <a:spcPts val="0"/>
                </a:spcAft>
                <a:defRPr sz="1800" b="0" i="0" u="none" strike="noStrike" kern="0" cap="none" spc="0" baseline="0">
                  <a:solidFill>
                    <a:srgbClr val="000000"/>
                  </a:solidFill>
                  <a:uFillTx/>
                </a:defRPr>
              </a:pPr>
              <a:endParaRPr lang="es-ES" kern="0" dirty="0">
                <a:solidFill>
                  <a:srgbClr val="000000"/>
                </a:solidFill>
                <a:latin typeface="Arial"/>
                <a:cs typeface="Arial"/>
              </a:endParaRPr>
            </a:p>
            <a:p>
              <a:pPr algn="just" eaLnBrk="1" fontAlgn="auto" hangingPunct="1">
                <a:lnSpc>
                  <a:spcPct val="150000"/>
                </a:lnSpc>
                <a:spcBef>
                  <a:spcPts val="0"/>
                </a:spcBef>
                <a:spcAft>
                  <a:spcPts val="0"/>
                </a:spcAft>
                <a:defRPr sz="1800" b="0" i="0" u="none" strike="noStrike" kern="0" cap="none" spc="0" baseline="0">
                  <a:solidFill>
                    <a:srgbClr val="000000"/>
                  </a:solidFill>
                  <a:uFillTx/>
                </a:defRPr>
              </a:pPr>
              <a:endParaRPr lang="es-ES" kern="0" dirty="0">
                <a:solidFill>
                  <a:srgbClr val="000000"/>
                </a:solidFill>
                <a:latin typeface="Arial"/>
                <a:cs typeface="Arial"/>
              </a:endParaRPr>
            </a:p>
            <a:p>
              <a:pPr algn="ctr" eaLnBrk="1" fontAlgn="auto" hangingPunct="1">
                <a:lnSpc>
                  <a:spcPct val="150000"/>
                </a:lnSpc>
                <a:spcBef>
                  <a:spcPts val="0"/>
                </a:spcBef>
                <a:spcAft>
                  <a:spcPts val="0"/>
                </a:spcAft>
                <a:defRPr sz="1800" b="0" i="0" u="none" strike="noStrike" kern="0" cap="none" spc="0" baseline="0">
                  <a:solidFill>
                    <a:srgbClr val="000000"/>
                  </a:solidFill>
                  <a:uFillTx/>
                </a:defRPr>
              </a:pPr>
              <a:r>
                <a:rPr lang="es-ES" sz="2000" b="1" kern="0" dirty="0">
                  <a:solidFill>
                    <a:srgbClr val="000000"/>
                  </a:solidFill>
                  <a:latin typeface="Arial"/>
                  <a:cs typeface="Arial"/>
                </a:rPr>
                <a:t>MANUAL DE ORGANIZACIÓN</a:t>
              </a:r>
            </a:p>
            <a:p>
              <a:pPr algn="ctr" eaLnBrk="1" fontAlgn="auto" hangingPunct="1">
                <a:lnSpc>
                  <a:spcPct val="150000"/>
                </a:lnSpc>
                <a:spcBef>
                  <a:spcPts val="0"/>
                </a:spcBef>
                <a:spcAft>
                  <a:spcPts val="0"/>
                </a:spcAft>
                <a:defRPr sz="1800" b="0" i="0" u="none" strike="noStrike" kern="0" cap="none" spc="0" baseline="0">
                  <a:solidFill>
                    <a:srgbClr val="000000"/>
                  </a:solidFill>
                  <a:uFillTx/>
                </a:defRPr>
              </a:pPr>
              <a:endParaRPr lang="es-ES" b="1" kern="0" dirty="0">
                <a:solidFill>
                  <a:srgbClr val="000000"/>
                </a:solidFill>
                <a:latin typeface="Arial"/>
                <a:cs typeface="Arial"/>
              </a:endParaRPr>
            </a:p>
            <a:p>
              <a:pPr algn="ctr" eaLnBrk="1" fontAlgn="auto" hangingPunct="1">
                <a:lnSpc>
                  <a:spcPct val="150000"/>
                </a:lnSpc>
                <a:spcBef>
                  <a:spcPts val="0"/>
                </a:spcBef>
                <a:spcAft>
                  <a:spcPts val="0"/>
                </a:spcAft>
                <a:defRPr sz="1800" b="0" i="0" u="none" strike="noStrike" kern="0" cap="none" spc="0" baseline="0">
                  <a:solidFill>
                    <a:srgbClr val="000000"/>
                  </a:solidFill>
                  <a:uFillTx/>
                </a:defRPr>
              </a:pPr>
              <a:endParaRPr lang="es-ES" b="1" kern="0" dirty="0">
                <a:solidFill>
                  <a:srgbClr val="000000"/>
                </a:solidFill>
                <a:latin typeface="Arial"/>
                <a:cs typeface="Arial"/>
              </a:endParaRPr>
            </a:p>
            <a:p>
              <a:pPr algn="ctr" eaLnBrk="1" fontAlgn="auto" hangingPunct="1">
                <a:lnSpc>
                  <a:spcPct val="150000"/>
                </a:lnSpc>
                <a:spcBef>
                  <a:spcPts val="0"/>
                </a:spcBef>
                <a:spcAft>
                  <a:spcPts val="0"/>
                </a:spcAft>
                <a:defRPr sz="1800" b="0" i="0" u="none" strike="noStrike" kern="0" cap="none" spc="0" baseline="0">
                  <a:solidFill>
                    <a:srgbClr val="000000"/>
                  </a:solidFill>
                  <a:uFillTx/>
                </a:defRPr>
              </a:pPr>
              <a:endParaRPr lang="es-ES" b="1" kern="0" dirty="0">
                <a:solidFill>
                  <a:srgbClr val="000000"/>
                </a:solidFill>
                <a:latin typeface="Arial"/>
                <a:cs typeface="Arial"/>
              </a:endParaRPr>
            </a:p>
            <a:p>
              <a:pPr algn="ctr" eaLnBrk="1" fontAlgn="auto" hangingPunct="1">
                <a:lnSpc>
                  <a:spcPct val="150000"/>
                </a:lnSpc>
                <a:spcBef>
                  <a:spcPts val="0"/>
                </a:spcBef>
                <a:spcAft>
                  <a:spcPts val="0"/>
                </a:spcAft>
                <a:defRPr sz="1800" b="0" i="0" u="none" strike="noStrike" kern="0" cap="none" spc="0" baseline="0">
                  <a:solidFill>
                    <a:srgbClr val="000000"/>
                  </a:solidFill>
                  <a:uFillTx/>
                </a:defRPr>
              </a:pPr>
              <a:endParaRPr lang="es-ES" b="1" kern="0" dirty="0">
                <a:solidFill>
                  <a:srgbClr val="000000"/>
                </a:solidFill>
                <a:latin typeface="Arial"/>
                <a:cs typeface="Arial"/>
              </a:endParaRPr>
            </a:p>
            <a:p>
              <a:pPr algn="ctr" eaLnBrk="1" fontAlgn="auto" hangingPunct="1">
                <a:lnSpc>
                  <a:spcPct val="150000"/>
                </a:lnSpc>
                <a:spcBef>
                  <a:spcPts val="0"/>
                </a:spcBef>
                <a:spcAft>
                  <a:spcPts val="0"/>
                </a:spcAft>
                <a:defRPr sz="1800" b="0" i="0" u="none" strike="noStrike" kern="0" cap="none" spc="0" baseline="0">
                  <a:solidFill>
                    <a:srgbClr val="000000"/>
                  </a:solidFill>
                  <a:uFillTx/>
                </a:defRPr>
              </a:pPr>
              <a:endParaRPr lang="es-ES" b="1" kern="0" dirty="0">
                <a:solidFill>
                  <a:srgbClr val="000000"/>
                </a:solidFill>
                <a:latin typeface="Arial"/>
                <a:cs typeface="Arial"/>
              </a:endParaRPr>
            </a:p>
            <a:p>
              <a:pPr algn="ctr" eaLnBrk="1" fontAlgn="auto" hangingPunct="1">
                <a:lnSpc>
                  <a:spcPct val="150000"/>
                </a:lnSpc>
                <a:spcBef>
                  <a:spcPts val="0"/>
                </a:spcBef>
                <a:spcAft>
                  <a:spcPts val="0"/>
                </a:spcAft>
                <a:defRPr sz="1800" b="0" i="0" u="none" strike="noStrike" kern="0" cap="none" spc="0" baseline="0">
                  <a:solidFill>
                    <a:srgbClr val="000000"/>
                  </a:solidFill>
                  <a:uFillTx/>
                </a:defRPr>
              </a:pPr>
              <a:endParaRPr lang="es-ES" b="1" kern="0" dirty="0">
                <a:solidFill>
                  <a:srgbClr val="000000"/>
                </a:solidFill>
                <a:latin typeface="Arial"/>
                <a:cs typeface="Arial"/>
              </a:endParaRPr>
            </a:p>
            <a:p>
              <a:pPr algn="ctr" eaLnBrk="1" fontAlgn="auto" hangingPunct="1">
                <a:lnSpc>
                  <a:spcPct val="150000"/>
                </a:lnSpc>
                <a:spcBef>
                  <a:spcPts val="0"/>
                </a:spcBef>
                <a:spcAft>
                  <a:spcPts val="0"/>
                </a:spcAft>
                <a:defRPr sz="1800" b="0" i="0" u="none" strike="noStrike" kern="0" cap="none" spc="0" baseline="0">
                  <a:solidFill>
                    <a:srgbClr val="000000"/>
                  </a:solidFill>
                  <a:uFillTx/>
                </a:defRPr>
              </a:pPr>
              <a:endParaRPr lang="es-ES" b="1" kern="0" dirty="0">
                <a:solidFill>
                  <a:srgbClr val="000000"/>
                </a:solidFill>
                <a:latin typeface="Arial"/>
                <a:cs typeface="Arial"/>
              </a:endParaRPr>
            </a:p>
            <a:p>
              <a:pPr algn="ctr" eaLnBrk="1" fontAlgn="auto" hangingPunct="1">
                <a:lnSpc>
                  <a:spcPct val="150000"/>
                </a:lnSpc>
                <a:spcBef>
                  <a:spcPts val="0"/>
                </a:spcBef>
                <a:spcAft>
                  <a:spcPts val="0"/>
                </a:spcAft>
                <a:defRPr sz="1800" b="0" i="0" u="none" strike="noStrike" kern="0" cap="none" spc="0" baseline="0">
                  <a:solidFill>
                    <a:srgbClr val="000000"/>
                  </a:solidFill>
                  <a:uFillTx/>
                </a:defRPr>
              </a:pPr>
              <a:r>
                <a:rPr lang="es-ES" b="1" kern="0" dirty="0">
                  <a:solidFill>
                    <a:srgbClr val="000000"/>
                  </a:solidFill>
                  <a:latin typeface="Arial"/>
                  <a:cs typeface="Arial"/>
                </a:rPr>
                <a:t>2014</a:t>
              </a:r>
            </a:p>
          </p:txBody>
        </p:sp>
        <p:cxnSp>
          <p:nvCxnSpPr>
            <p:cNvPr id="7" name="63 Conector recto"/>
            <p:cNvCxnSpPr>
              <a:cxnSpLocks noChangeShapeType="1"/>
            </p:cNvCxnSpPr>
            <p:nvPr/>
          </p:nvCxnSpPr>
          <p:spPr bwMode="auto">
            <a:xfrm>
              <a:off x="620713" y="1692275"/>
              <a:ext cx="5688012" cy="0"/>
            </a:xfrm>
            <a:prstGeom prst="straightConnector1">
              <a:avLst/>
            </a:prstGeom>
            <a:noFill/>
            <a:ln w="38103">
              <a:solidFill>
                <a:srgbClr val="0070C0"/>
              </a:solidFill>
              <a:round/>
              <a:headEnd/>
              <a:tailEnd/>
            </a:ln>
            <a:extLst>
              <a:ext uri="{909E8E84-426E-40DD-AFC4-6F175D3DCCD1}">
                <a14:hiddenFill xmlns:a14="http://schemas.microsoft.com/office/drawing/2010/main">
                  <a:noFill/>
                </a14:hiddenFill>
              </a:ext>
            </a:extLst>
          </p:spPr>
        </p:cxnSp>
        <p:pic>
          <p:nvPicPr>
            <p:cNvPr id="8"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20713" y="684213"/>
              <a:ext cx="1525587"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63 Conector recto"/>
            <p:cNvCxnSpPr>
              <a:cxnSpLocks noChangeShapeType="1"/>
            </p:cNvCxnSpPr>
            <p:nvPr/>
          </p:nvCxnSpPr>
          <p:spPr bwMode="auto">
            <a:xfrm>
              <a:off x="692150" y="8388350"/>
              <a:ext cx="5616575" cy="0"/>
            </a:xfrm>
            <a:prstGeom prst="straightConnector1">
              <a:avLst/>
            </a:prstGeom>
            <a:noFill/>
            <a:ln w="38103">
              <a:solidFill>
                <a:srgbClr val="0070C0"/>
              </a:solidFill>
              <a:round/>
              <a:headEnd/>
              <a:tailEnd/>
            </a:ln>
            <a:extLst>
              <a:ext uri="{909E8E84-426E-40DD-AFC4-6F175D3DCCD1}">
                <a14:hiddenFill xmlns:a14="http://schemas.microsoft.com/office/drawing/2010/main">
                  <a:noFill/>
                </a14:hiddenFill>
              </a:ext>
            </a:extLst>
          </p:spPr>
        </p:cxnSp>
        <p:sp>
          <p:nvSpPr>
            <p:cNvPr id="10" name="13 CuadroTexto"/>
            <p:cNvSpPr txBox="1">
              <a:spLocks noChangeArrowheads="1"/>
            </p:cNvSpPr>
            <p:nvPr/>
          </p:nvSpPr>
          <p:spPr bwMode="auto">
            <a:xfrm>
              <a:off x="1781758" y="4809500"/>
              <a:ext cx="371340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150000"/>
                </a:lnSpc>
                <a:spcBef>
                  <a:spcPct val="0"/>
                </a:spcBef>
                <a:buFontTx/>
                <a:buNone/>
              </a:pPr>
              <a:r>
                <a:rPr lang="es-ES" altLang="es-MX" sz="2000" b="1" dirty="0" smtClean="0">
                  <a:solidFill>
                    <a:srgbClr val="000000"/>
                  </a:solidFill>
                  <a:latin typeface="Arial" panose="020B0604020202020204" pitchFamily="34" charset="0"/>
                </a:rPr>
                <a:t>INSTITUTO DE LA JUVENTUD VERACRUZANA</a:t>
              </a:r>
              <a:endParaRPr lang="es-ES" altLang="es-MX" sz="2000" b="1" dirty="0">
                <a:solidFill>
                  <a:srgbClr val="000000"/>
                </a:solidFill>
                <a:latin typeface="Arial" panose="020B0604020202020204" pitchFamily="34" charset="0"/>
              </a:endParaRPr>
            </a:p>
          </p:txBody>
        </p:sp>
      </p:grpSp>
    </p:spTree>
    <p:extLst>
      <p:ext uri="{BB962C8B-B14F-4D97-AF65-F5344CB8AC3E}">
        <p14:creationId xmlns:p14="http://schemas.microsoft.com/office/powerpoint/2010/main" val="760096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7"/>
          <p:cNvGrpSpPr>
            <a:grpSpLocks/>
          </p:cNvGrpSpPr>
          <p:nvPr/>
        </p:nvGrpSpPr>
        <p:grpSpPr bwMode="auto">
          <a:xfrm>
            <a:off x="333375" y="395288"/>
            <a:ext cx="6191250" cy="8643937"/>
            <a:chOff x="332656" y="395536"/>
            <a:chExt cx="6191250" cy="8643938"/>
          </a:xfrm>
        </p:grpSpPr>
        <p:grpSp>
          <p:nvGrpSpPr>
            <p:cNvPr id="33" name="Grupo 3"/>
            <p:cNvGrpSpPr>
              <a:grpSpLocks/>
            </p:cNvGrpSpPr>
            <p:nvPr/>
          </p:nvGrpSpPr>
          <p:grpSpPr bwMode="auto">
            <a:xfrm>
              <a:off x="332656" y="395536"/>
              <a:ext cx="6191250" cy="779462"/>
              <a:chOff x="262376" y="468262"/>
              <a:chExt cx="6191250" cy="779463"/>
            </a:xfrm>
          </p:grpSpPr>
          <p:sp>
            <p:nvSpPr>
              <p:cNvPr id="47"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48"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49"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50"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51"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52"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54"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4" name="34 Grupo"/>
            <p:cNvGrpSpPr>
              <a:grpSpLocks/>
            </p:cNvGrpSpPr>
            <p:nvPr/>
          </p:nvGrpSpPr>
          <p:grpSpPr bwMode="auto">
            <a:xfrm>
              <a:off x="475531" y="8021887"/>
              <a:ext cx="5975350" cy="649287"/>
              <a:chOff x="476250" y="8243888"/>
              <a:chExt cx="5975357" cy="649287"/>
            </a:xfrm>
          </p:grpSpPr>
          <p:sp>
            <p:nvSpPr>
              <p:cNvPr id="36"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37"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38"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39"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40"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41"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42"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43"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44"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45"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46"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35"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a:latin typeface="Arial" panose="020B0604020202020204" pitchFamily="34" charset="0"/>
                </a:rPr>
                <a:t>9</a:t>
              </a:r>
            </a:p>
          </p:txBody>
        </p:sp>
      </p:grpSp>
      <p:sp>
        <p:nvSpPr>
          <p:cNvPr id="4" name="CuadroTexto 28"/>
          <p:cNvSpPr txBox="1">
            <a:spLocks noChangeArrowheads="1"/>
          </p:cNvSpPr>
          <p:nvPr/>
        </p:nvSpPr>
        <p:spPr bwMode="auto">
          <a:xfrm>
            <a:off x="4973638" y="8453438"/>
            <a:ext cx="1406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r>
              <a:rPr lang="es-MX" altLang="es-MX" sz="800">
                <a:latin typeface="Arial" panose="020B0604020202020204" pitchFamily="34" charset="0"/>
              </a:rPr>
              <a:t>15 DE NOVIEMBRE 2014</a:t>
            </a:r>
          </a:p>
        </p:txBody>
      </p:sp>
      <p:sp>
        <p:nvSpPr>
          <p:cNvPr id="6" name="69 Rectángulo"/>
          <p:cNvSpPr>
            <a:spLocks noChangeArrowheads="1"/>
          </p:cNvSpPr>
          <p:nvPr/>
        </p:nvSpPr>
        <p:spPr bwMode="auto">
          <a:xfrm>
            <a:off x="611188" y="1403350"/>
            <a:ext cx="5724525" cy="431828"/>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sp>
        <p:nvSpPr>
          <p:cNvPr id="7" name="92 CuadroTexto"/>
          <p:cNvSpPr txBox="1">
            <a:spLocks noChangeArrowheads="1"/>
          </p:cNvSpPr>
          <p:nvPr/>
        </p:nvSpPr>
        <p:spPr bwMode="auto">
          <a:xfrm>
            <a:off x="1568450" y="1444628"/>
            <a:ext cx="3816350" cy="339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600" b="1">
                <a:solidFill>
                  <a:srgbClr val="000000"/>
                </a:solidFill>
                <a:latin typeface="Arial" panose="020B0604020202020204" pitchFamily="34" charset="0"/>
              </a:rPr>
              <a:t>ESTRUCTURA ORGANICA</a:t>
            </a:r>
          </a:p>
        </p:txBody>
      </p:sp>
      <p:grpSp>
        <p:nvGrpSpPr>
          <p:cNvPr id="83" name="Grupo 82"/>
          <p:cNvGrpSpPr/>
          <p:nvPr/>
        </p:nvGrpSpPr>
        <p:grpSpPr>
          <a:xfrm>
            <a:off x="894539" y="3167905"/>
            <a:ext cx="4997451" cy="3161436"/>
            <a:chOff x="894539" y="2333625"/>
            <a:chExt cx="4997451" cy="3161436"/>
          </a:xfrm>
        </p:grpSpPr>
        <p:sp>
          <p:nvSpPr>
            <p:cNvPr id="8" name="CuadroTexto 6"/>
            <p:cNvSpPr txBox="1">
              <a:spLocks noChangeArrowheads="1"/>
            </p:cNvSpPr>
            <p:nvPr/>
          </p:nvSpPr>
          <p:spPr bwMode="auto">
            <a:xfrm>
              <a:off x="2565588" y="2346386"/>
              <a:ext cx="149604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900" dirty="0" smtClean="0">
                  <a:latin typeface="Arial" panose="020B0604020202020204" pitchFamily="34" charset="0"/>
                </a:rPr>
                <a:t>JEFATURA DEL  INSTITUTO MU NICIPAL</a:t>
              </a:r>
            </a:p>
            <a:p>
              <a:pPr algn="ctr">
                <a:spcBef>
                  <a:spcPct val="0"/>
                </a:spcBef>
                <a:buFontTx/>
                <a:buNone/>
              </a:pPr>
              <a:r>
                <a:rPr lang="es-ES" altLang="es-MX" sz="900" dirty="0" smtClean="0">
                  <a:latin typeface="Arial" panose="020B0604020202020204" pitchFamily="34" charset="0"/>
                </a:rPr>
                <a:t>DE LA JUVENTUD</a:t>
              </a:r>
              <a:endParaRPr lang="es-MX" altLang="es-MX" sz="900" dirty="0">
                <a:latin typeface="Arial" panose="020B0604020202020204" pitchFamily="34" charset="0"/>
              </a:endParaRPr>
            </a:p>
          </p:txBody>
        </p:sp>
        <p:sp>
          <p:nvSpPr>
            <p:cNvPr id="10" name="Rectángulo 9"/>
            <p:cNvSpPr/>
            <p:nvPr/>
          </p:nvSpPr>
          <p:spPr bwMode="auto">
            <a:xfrm>
              <a:off x="2565588" y="2333625"/>
              <a:ext cx="1496049" cy="5349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nvGrpSpPr>
            <p:cNvPr id="15" name="Grupo 55"/>
            <p:cNvGrpSpPr>
              <a:grpSpLocks/>
            </p:cNvGrpSpPr>
            <p:nvPr/>
          </p:nvGrpSpPr>
          <p:grpSpPr bwMode="auto">
            <a:xfrm>
              <a:off x="4235376" y="3018593"/>
              <a:ext cx="1101725" cy="346097"/>
              <a:chOff x="886384" y="3202632"/>
              <a:chExt cx="1102035" cy="347040"/>
            </a:xfrm>
          </p:grpSpPr>
          <p:sp>
            <p:nvSpPr>
              <p:cNvPr id="23" name="Rectángulo 22"/>
              <p:cNvSpPr/>
              <p:nvPr/>
            </p:nvSpPr>
            <p:spPr>
              <a:xfrm>
                <a:off x="938786" y="3210484"/>
                <a:ext cx="1049633" cy="33905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 name="CuadroTexto 46"/>
              <p:cNvSpPr txBox="1">
                <a:spLocks noChangeArrowheads="1"/>
              </p:cNvSpPr>
              <p:nvPr/>
            </p:nvSpPr>
            <p:spPr bwMode="auto">
              <a:xfrm>
                <a:off x="886384" y="3202632"/>
                <a:ext cx="1102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MX" altLang="es-MX" sz="800">
                    <a:latin typeface="Arial" panose="020B0604020202020204" pitchFamily="34" charset="0"/>
                  </a:rPr>
                  <a:t>AUXILIAR ADMINISTRATIVO</a:t>
                </a:r>
              </a:p>
            </p:txBody>
          </p:sp>
        </p:grpSp>
        <p:cxnSp>
          <p:nvCxnSpPr>
            <p:cNvPr id="19" name="Conector recto 18"/>
            <p:cNvCxnSpPr/>
            <p:nvPr/>
          </p:nvCxnSpPr>
          <p:spPr bwMode="auto">
            <a:xfrm>
              <a:off x="3332639" y="3187410"/>
              <a:ext cx="95044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ector recto 19"/>
            <p:cNvCxnSpPr/>
            <p:nvPr/>
          </p:nvCxnSpPr>
          <p:spPr bwMode="auto">
            <a:xfrm>
              <a:off x="4067716" y="4662294"/>
              <a:ext cx="0" cy="49093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Conector recto 62"/>
            <p:cNvCxnSpPr/>
            <p:nvPr/>
          </p:nvCxnSpPr>
          <p:spPr bwMode="auto">
            <a:xfrm flipH="1">
              <a:off x="3313612" y="2881374"/>
              <a:ext cx="3065" cy="81920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8" name="Grupo 55"/>
            <p:cNvGrpSpPr>
              <a:grpSpLocks/>
            </p:cNvGrpSpPr>
            <p:nvPr/>
          </p:nvGrpSpPr>
          <p:grpSpPr bwMode="auto">
            <a:xfrm>
              <a:off x="3520282" y="5148964"/>
              <a:ext cx="1101725" cy="346097"/>
              <a:chOff x="886384" y="3202632"/>
              <a:chExt cx="1102035" cy="347040"/>
            </a:xfrm>
          </p:grpSpPr>
          <p:sp>
            <p:nvSpPr>
              <p:cNvPr id="69" name="Rectángulo 68"/>
              <p:cNvSpPr/>
              <p:nvPr/>
            </p:nvSpPr>
            <p:spPr>
              <a:xfrm>
                <a:off x="938786" y="3210484"/>
                <a:ext cx="1049633" cy="33905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0" name="CuadroTexto 46"/>
              <p:cNvSpPr txBox="1">
                <a:spLocks noChangeArrowheads="1"/>
              </p:cNvSpPr>
              <p:nvPr/>
            </p:nvSpPr>
            <p:spPr bwMode="auto">
              <a:xfrm>
                <a:off x="886384" y="3202632"/>
                <a:ext cx="1102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MX" altLang="es-MX" sz="800">
                    <a:latin typeface="Arial" panose="020B0604020202020204" pitchFamily="34" charset="0"/>
                  </a:rPr>
                  <a:t>AUXILIAR ADMINISTRATIVO</a:t>
                </a:r>
              </a:p>
            </p:txBody>
          </p:sp>
        </p:grpSp>
        <p:cxnSp>
          <p:nvCxnSpPr>
            <p:cNvPr id="18" name="Conector recto 17"/>
            <p:cNvCxnSpPr/>
            <p:nvPr/>
          </p:nvCxnSpPr>
          <p:spPr bwMode="auto">
            <a:xfrm flipV="1">
              <a:off x="1390850" y="3700834"/>
              <a:ext cx="3882617" cy="1512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Conector recto 61"/>
            <p:cNvCxnSpPr/>
            <p:nvPr/>
          </p:nvCxnSpPr>
          <p:spPr bwMode="auto">
            <a:xfrm flipH="1">
              <a:off x="1398990" y="3715963"/>
              <a:ext cx="7455" cy="5609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Rectángulo 35"/>
            <p:cNvSpPr>
              <a:spLocks noChangeArrowheads="1"/>
            </p:cNvSpPr>
            <p:nvPr/>
          </p:nvSpPr>
          <p:spPr bwMode="auto">
            <a:xfrm>
              <a:off x="894539" y="4272521"/>
              <a:ext cx="1085850" cy="382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ts val="88"/>
                </a:spcBef>
                <a:buFontTx/>
                <a:buNone/>
              </a:pPr>
              <a:r>
                <a:rPr lang="en-US" altLang="es-MX" sz="900" dirty="0" smtClean="0">
                  <a:latin typeface="Arial" panose="020B0604020202020204" pitchFamily="34" charset="0"/>
                </a:rPr>
                <a:t>COORDINADOR</a:t>
              </a:r>
            </a:p>
            <a:p>
              <a:pPr algn="ctr">
                <a:spcBef>
                  <a:spcPts val="88"/>
                </a:spcBef>
                <a:buFontTx/>
                <a:buNone/>
              </a:pPr>
              <a:r>
                <a:rPr lang="en-US" altLang="es-MX" sz="900" dirty="0" smtClean="0">
                  <a:latin typeface="Arial" panose="020B0604020202020204" pitchFamily="34" charset="0"/>
                  <a:cs typeface="Times New Roman" panose="02020603050405020304" pitchFamily="18" charset="0"/>
                </a:rPr>
                <a:t>AO Y P</a:t>
              </a:r>
              <a:endParaRPr lang="es-MX" altLang="es-MX" sz="900" dirty="0">
                <a:latin typeface="Times New Roman" panose="02020603050405020304" pitchFamily="18" charset="0"/>
                <a:cs typeface="Times New Roman" panose="02020603050405020304" pitchFamily="18" charset="0"/>
              </a:endParaRPr>
            </a:p>
          </p:txBody>
        </p:sp>
        <p:sp>
          <p:nvSpPr>
            <p:cNvPr id="26" name="Rectángulo 25"/>
            <p:cNvSpPr/>
            <p:nvPr/>
          </p:nvSpPr>
          <p:spPr bwMode="auto">
            <a:xfrm>
              <a:off x="4824396" y="4278088"/>
              <a:ext cx="1049338" cy="3889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5" name="Rectángulo 35"/>
            <p:cNvSpPr>
              <a:spLocks noChangeArrowheads="1"/>
            </p:cNvSpPr>
            <p:nvPr/>
          </p:nvSpPr>
          <p:spPr bwMode="auto">
            <a:xfrm>
              <a:off x="2183765" y="4271887"/>
              <a:ext cx="1085850" cy="382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ts val="88"/>
                </a:spcBef>
                <a:buFontTx/>
                <a:buNone/>
              </a:pPr>
              <a:r>
                <a:rPr lang="en-US" altLang="es-MX" sz="900" dirty="0" smtClean="0">
                  <a:latin typeface="Arial" panose="020B0604020202020204" pitchFamily="34" charset="0"/>
                </a:rPr>
                <a:t>COORDINADOR</a:t>
              </a:r>
            </a:p>
            <a:p>
              <a:pPr algn="ctr">
                <a:spcBef>
                  <a:spcPts val="88"/>
                </a:spcBef>
                <a:buFontTx/>
                <a:buNone/>
              </a:pPr>
              <a:r>
                <a:rPr lang="en-US" altLang="es-MX" sz="900" dirty="0" smtClean="0">
                  <a:latin typeface="Arial" panose="020B0604020202020204" pitchFamily="34" charset="0"/>
                  <a:cs typeface="Times New Roman" panose="02020603050405020304" pitchFamily="18" charset="0"/>
                </a:rPr>
                <a:t>A.C.</a:t>
              </a:r>
              <a:endParaRPr lang="es-MX" altLang="es-MX" sz="900" dirty="0">
                <a:latin typeface="Times New Roman" panose="02020603050405020304" pitchFamily="18" charset="0"/>
                <a:cs typeface="Times New Roman" panose="02020603050405020304" pitchFamily="18" charset="0"/>
              </a:endParaRPr>
            </a:p>
          </p:txBody>
        </p:sp>
        <p:sp>
          <p:nvSpPr>
            <p:cNvPr id="66" name="Rectángulo 35"/>
            <p:cNvSpPr>
              <a:spLocks noChangeArrowheads="1"/>
            </p:cNvSpPr>
            <p:nvPr/>
          </p:nvSpPr>
          <p:spPr bwMode="auto">
            <a:xfrm>
              <a:off x="3520282" y="4272514"/>
              <a:ext cx="1085850" cy="382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ts val="88"/>
                </a:spcBef>
                <a:buFontTx/>
                <a:buNone/>
              </a:pPr>
              <a:r>
                <a:rPr lang="en-US" altLang="es-MX" sz="900" dirty="0" smtClean="0">
                  <a:latin typeface="Arial" panose="020B0604020202020204" pitchFamily="34" charset="0"/>
                </a:rPr>
                <a:t>COORDINADOR</a:t>
              </a:r>
            </a:p>
            <a:p>
              <a:pPr algn="ctr">
                <a:spcBef>
                  <a:spcPts val="88"/>
                </a:spcBef>
                <a:buFontTx/>
                <a:buNone/>
              </a:pPr>
              <a:r>
                <a:rPr lang="en-US" altLang="es-MX" sz="900" dirty="0" smtClean="0">
                  <a:latin typeface="Arial" panose="020B0604020202020204" pitchFamily="34" charset="0"/>
                  <a:cs typeface="Times New Roman" panose="02020603050405020304" pitchFamily="18" charset="0"/>
                </a:rPr>
                <a:t>CMJ</a:t>
              </a:r>
              <a:endParaRPr lang="es-MX" altLang="es-MX" sz="900" dirty="0">
                <a:latin typeface="Times New Roman" panose="02020603050405020304" pitchFamily="18" charset="0"/>
                <a:cs typeface="Times New Roman" panose="02020603050405020304" pitchFamily="18" charset="0"/>
              </a:endParaRPr>
            </a:p>
          </p:txBody>
        </p:sp>
        <p:sp>
          <p:nvSpPr>
            <p:cNvPr id="67" name="Rectángulo 35"/>
            <p:cNvSpPr>
              <a:spLocks noChangeArrowheads="1"/>
            </p:cNvSpPr>
            <p:nvPr/>
          </p:nvSpPr>
          <p:spPr bwMode="auto">
            <a:xfrm>
              <a:off x="4806140" y="4268783"/>
              <a:ext cx="1085850" cy="382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ts val="88"/>
                </a:spcBef>
                <a:buFontTx/>
                <a:buNone/>
              </a:pPr>
              <a:r>
                <a:rPr lang="en-US" altLang="es-MX" sz="900" dirty="0" smtClean="0">
                  <a:latin typeface="Arial" panose="020B0604020202020204" pitchFamily="34" charset="0"/>
                </a:rPr>
                <a:t>COORDINADOR</a:t>
              </a:r>
            </a:p>
            <a:p>
              <a:pPr algn="ctr">
                <a:spcBef>
                  <a:spcPts val="88"/>
                </a:spcBef>
                <a:buFontTx/>
                <a:buNone/>
              </a:pPr>
              <a:r>
                <a:rPr lang="en-US" altLang="es-MX" sz="900" dirty="0" smtClean="0">
                  <a:latin typeface="Arial" panose="020B0604020202020204" pitchFamily="34" charset="0"/>
                  <a:cs typeface="Times New Roman" panose="02020603050405020304" pitchFamily="18" charset="0"/>
                </a:rPr>
                <a:t>AC Y D</a:t>
              </a:r>
              <a:endParaRPr lang="es-MX" altLang="es-MX" sz="900" dirty="0">
                <a:latin typeface="Times New Roman" panose="02020603050405020304" pitchFamily="18" charset="0"/>
                <a:cs typeface="Times New Roman" panose="02020603050405020304" pitchFamily="18" charset="0"/>
              </a:endParaRPr>
            </a:p>
          </p:txBody>
        </p:sp>
        <p:sp>
          <p:nvSpPr>
            <p:cNvPr id="71" name="Rectángulo 70"/>
            <p:cNvSpPr/>
            <p:nvPr/>
          </p:nvSpPr>
          <p:spPr bwMode="auto">
            <a:xfrm>
              <a:off x="3527574" y="4273356"/>
              <a:ext cx="1049338" cy="3889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2" name="Rectángulo 71"/>
            <p:cNvSpPr/>
            <p:nvPr/>
          </p:nvSpPr>
          <p:spPr bwMode="auto">
            <a:xfrm>
              <a:off x="894539" y="4273356"/>
              <a:ext cx="1049338" cy="3889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3" name="Rectángulo 72"/>
            <p:cNvSpPr/>
            <p:nvPr/>
          </p:nvSpPr>
          <p:spPr bwMode="auto">
            <a:xfrm>
              <a:off x="2202021" y="4265640"/>
              <a:ext cx="1049338" cy="3889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cxnSp>
          <p:nvCxnSpPr>
            <p:cNvPr id="77" name="Conector recto 76"/>
            <p:cNvCxnSpPr/>
            <p:nvPr/>
          </p:nvCxnSpPr>
          <p:spPr bwMode="auto">
            <a:xfrm flipH="1">
              <a:off x="2663313" y="3709591"/>
              <a:ext cx="7455" cy="5609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Conector recto 77"/>
            <p:cNvCxnSpPr/>
            <p:nvPr/>
          </p:nvCxnSpPr>
          <p:spPr bwMode="auto">
            <a:xfrm flipH="1">
              <a:off x="4050267" y="3696242"/>
              <a:ext cx="7455" cy="5609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Conector recto 78"/>
            <p:cNvCxnSpPr/>
            <p:nvPr/>
          </p:nvCxnSpPr>
          <p:spPr bwMode="auto">
            <a:xfrm flipH="1">
              <a:off x="5267291" y="3703219"/>
              <a:ext cx="7455" cy="5609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4"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00</a:t>
            </a:r>
          </a:p>
        </p:txBody>
      </p:sp>
    </p:spTree>
    <p:extLst>
      <p:ext uri="{BB962C8B-B14F-4D97-AF65-F5344CB8AC3E}">
        <p14:creationId xmlns:p14="http://schemas.microsoft.com/office/powerpoint/2010/main" val="17861252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upo 54"/>
          <p:cNvGrpSpPr/>
          <p:nvPr/>
        </p:nvGrpSpPr>
        <p:grpSpPr>
          <a:xfrm>
            <a:off x="333375" y="395288"/>
            <a:ext cx="6191250" cy="8643937"/>
            <a:chOff x="333375" y="395288"/>
            <a:chExt cx="6191250" cy="8643937"/>
          </a:xfrm>
        </p:grpSpPr>
        <p:grpSp>
          <p:nvGrpSpPr>
            <p:cNvPr id="56" name="Grupo 27"/>
            <p:cNvGrpSpPr>
              <a:grpSpLocks/>
            </p:cNvGrpSpPr>
            <p:nvPr/>
          </p:nvGrpSpPr>
          <p:grpSpPr bwMode="auto">
            <a:xfrm>
              <a:off x="333375" y="395288"/>
              <a:ext cx="6191250" cy="8643937"/>
              <a:chOff x="332656" y="395536"/>
              <a:chExt cx="6191250" cy="8643938"/>
            </a:xfrm>
          </p:grpSpPr>
          <p:grpSp>
            <p:nvGrpSpPr>
              <p:cNvPr id="61" name="Grupo 3"/>
              <p:cNvGrpSpPr>
                <a:grpSpLocks/>
              </p:cNvGrpSpPr>
              <p:nvPr/>
            </p:nvGrpSpPr>
            <p:grpSpPr bwMode="auto">
              <a:xfrm>
                <a:off x="332656" y="395536"/>
                <a:ext cx="6191250" cy="779462"/>
                <a:chOff x="262376" y="468262"/>
                <a:chExt cx="6191250" cy="779463"/>
              </a:xfrm>
            </p:grpSpPr>
            <p:sp>
              <p:nvSpPr>
                <p:cNvPr id="75"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76"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77"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78"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79"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80"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82"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2" name="34 Grupo"/>
              <p:cNvGrpSpPr>
                <a:grpSpLocks/>
              </p:cNvGrpSpPr>
              <p:nvPr/>
            </p:nvGrpSpPr>
            <p:grpSpPr bwMode="auto">
              <a:xfrm>
                <a:off x="475531" y="8021887"/>
                <a:ext cx="5975350" cy="649287"/>
                <a:chOff x="476250" y="8243888"/>
                <a:chExt cx="5975357" cy="649287"/>
              </a:xfrm>
            </p:grpSpPr>
            <p:sp>
              <p:nvSpPr>
                <p:cNvPr id="64"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65"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66"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67"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68"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69"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70"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71"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72"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73"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74"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63"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a:latin typeface="Arial" panose="020B0604020202020204" pitchFamily="34" charset="0"/>
                  </a:rPr>
                  <a:t>10</a:t>
                </a:r>
              </a:p>
            </p:txBody>
          </p:sp>
        </p:grpSp>
        <p:sp>
          <p:nvSpPr>
            <p:cNvPr id="57" name="CuadroTexto 28"/>
            <p:cNvSpPr txBox="1">
              <a:spLocks noChangeArrowheads="1"/>
            </p:cNvSpPr>
            <p:nvPr/>
          </p:nvSpPr>
          <p:spPr bwMode="auto">
            <a:xfrm>
              <a:off x="4973638" y="8453438"/>
              <a:ext cx="1406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r>
                <a:rPr lang="es-MX" altLang="es-MX" sz="800">
                  <a:latin typeface="Arial" panose="020B0604020202020204" pitchFamily="34" charset="0"/>
                </a:rPr>
                <a:t>15 DE NOVIEMBRE 2014</a:t>
              </a:r>
            </a:p>
          </p:txBody>
        </p:sp>
        <p:grpSp>
          <p:nvGrpSpPr>
            <p:cNvPr id="58" name="Grupo 1"/>
            <p:cNvGrpSpPr>
              <a:grpSpLocks/>
            </p:cNvGrpSpPr>
            <p:nvPr/>
          </p:nvGrpSpPr>
          <p:grpSpPr bwMode="auto">
            <a:xfrm>
              <a:off x="838200" y="4159250"/>
              <a:ext cx="5111750" cy="701675"/>
              <a:chOff x="838200" y="4159250"/>
              <a:chExt cx="5111750" cy="701675"/>
            </a:xfrm>
          </p:grpSpPr>
          <p:sp>
            <p:nvSpPr>
              <p:cNvPr id="59" name="36 Rectángulo"/>
              <p:cNvSpPr>
                <a:spLocks noChangeArrowheads="1"/>
              </p:cNvSpPr>
              <p:nvPr/>
            </p:nvSpPr>
            <p:spPr bwMode="auto">
              <a:xfrm>
                <a:off x="838200" y="4159250"/>
                <a:ext cx="5111750" cy="701675"/>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sp>
            <p:nvSpPr>
              <p:cNvPr id="60" name="35 CuadroTexto"/>
              <p:cNvSpPr txBox="1">
                <a:spLocks noChangeArrowheads="1"/>
              </p:cNvSpPr>
              <p:nvPr/>
            </p:nvSpPr>
            <p:spPr bwMode="auto">
              <a:xfrm>
                <a:off x="1606550" y="4314825"/>
                <a:ext cx="3573463"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800" b="1">
                    <a:solidFill>
                      <a:srgbClr val="000000"/>
                    </a:solidFill>
                    <a:latin typeface="Arial" panose="020B0604020202020204" pitchFamily="34" charset="0"/>
                  </a:rPr>
                  <a:t>DESCRIPCION DEL PUESTO</a:t>
                </a:r>
              </a:p>
            </p:txBody>
          </p:sp>
        </p:grpSp>
      </p:grpSp>
      <p:sp>
        <p:nvSpPr>
          <p:cNvPr id="30"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- 00</a:t>
            </a:r>
          </a:p>
        </p:txBody>
      </p:sp>
    </p:spTree>
    <p:extLst>
      <p:ext uri="{BB962C8B-B14F-4D97-AF65-F5344CB8AC3E}">
        <p14:creationId xmlns:p14="http://schemas.microsoft.com/office/powerpoint/2010/main" val="2986412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upo 54"/>
          <p:cNvGrpSpPr/>
          <p:nvPr/>
        </p:nvGrpSpPr>
        <p:grpSpPr>
          <a:xfrm>
            <a:off x="333375" y="395288"/>
            <a:ext cx="6219825" cy="8643937"/>
            <a:chOff x="333375" y="395288"/>
            <a:chExt cx="6219825" cy="8643937"/>
          </a:xfrm>
        </p:grpSpPr>
        <p:grpSp>
          <p:nvGrpSpPr>
            <p:cNvPr id="56" name="Grupo 27"/>
            <p:cNvGrpSpPr>
              <a:grpSpLocks/>
            </p:cNvGrpSpPr>
            <p:nvPr/>
          </p:nvGrpSpPr>
          <p:grpSpPr bwMode="auto">
            <a:xfrm>
              <a:off x="333375" y="395288"/>
              <a:ext cx="6191250" cy="8643937"/>
              <a:chOff x="332656" y="395536"/>
              <a:chExt cx="6191250" cy="8643938"/>
            </a:xfrm>
          </p:grpSpPr>
          <p:grpSp>
            <p:nvGrpSpPr>
              <p:cNvPr id="75" name="Grupo 3"/>
              <p:cNvGrpSpPr>
                <a:grpSpLocks/>
              </p:cNvGrpSpPr>
              <p:nvPr/>
            </p:nvGrpSpPr>
            <p:grpSpPr bwMode="auto">
              <a:xfrm>
                <a:off x="332656" y="395536"/>
                <a:ext cx="6191250" cy="779462"/>
                <a:chOff x="262376" y="468262"/>
                <a:chExt cx="6191250" cy="779463"/>
              </a:xfrm>
            </p:grpSpPr>
            <p:sp>
              <p:nvSpPr>
                <p:cNvPr id="89"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90"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91"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92"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93"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94"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96"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6" name="34 Grupo"/>
              <p:cNvGrpSpPr>
                <a:grpSpLocks/>
              </p:cNvGrpSpPr>
              <p:nvPr/>
            </p:nvGrpSpPr>
            <p:grpSpPr bwMode="auto">
              <a:xfrm>
                <a:off x="475531" y="8021887"/>
                <a:ext cx="5975350" cy="649287"/>
                <a:chOff x="476250" y="8243888"/>
                <a:chExt cx="5975357" cy="649287"/>
              </a:xfrm>
            </p:grpSpPr>
            <p:sp>
              <p:nvSpPr>
                <p:cNvPr id="78"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79"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80"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81"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82"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83"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84"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85"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86"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87"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88"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77"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a:latin typeface="Arial" panose="020B0604020202020204" pitchFamily="34" charset="0"/>
                  </a:rPr>
                  <a:t>11</a:t>
                </a:r>
              </a:p>
            </p:txBody>
          </p:sp>
        </p:grpSp>
        <p:sp>
          <p:nvSpPr>
            <p:cNvPr id="57" name="CuadroTexto 28"/>
            <p:cNvSpPr txBox="1">
              <a:spLocks noChangeArrowheads="1"/>
            </p:cNvSpPr>
            <p:nvPr/>
          </p:nvSpPr>
          <p:spPr bwMode="auto">
            <a:xfrm>
              <a:off x="4973638" y="8453438"/>
              <a:ext cx="1406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r>
                <a:rPr lang="es-MX" altLang="es-MX" sz="800">
                  <a:latin typeface="Arial" panose="020B0604020202020204" pitchFamily="34" charset="0"/>
                </a:rPr>
                <a:t>15 DE NOVIEMBRE 2014</a:t>
              </a:r>
            </a:p>
          </p:txBody>
        </p:sp>
        <p:grpSp>
          <p:nvGrpSpPr>
            <p:cNvPr id="58" name="Grupo 1"/>
            <p:cNvGrpSpPr>
              <a:grpSpLocks/>
            </p:cNvGrpSpPr>
            <p:nvPr/>
          </p:nvGrpSpPr>
          <p:grpSpPr bwMode="auto">
            <a:xfrm>
              <a:off x="360363" y="1246188"/>
              <a:ext cx="6192837" cy="5957692"/>
              <a:chOff x="360363" y="1246188"/>
              <a:chExt cx="6192837" cy="5957692"/>
            </a:xfrm>
          </p:grpSpPr>
          <p:sp>
            <p:nvSpPr>
              <p:cNvPr id="59" name="69 Rectángulo"/>
              <p:cNvSpPr>
                <a:spLocks noChangeArrowheads="1"/>
              </p:cNvSpPr>
              <p:nvPr/>
            </p:nvSpPr>
            <p:spPr bwMode="auto">
              <a:xfrm>
                <a:off x="647701" y="4853533"/>
                <a:ext cx="5724524" cy="431747"/>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sp>
            <p:nvSpPr>
              <p:cNvPr id="60" name="69 Rectángulo"/>
              <p:cNvSpPr>
                <a:spLocks noChangeArrowheads="1"/>
              </p:cNvSpPr>
              <p:nvPr/>
            </p:nvSpPr>
            <p:spPr bwMode="auto">
              <a:xfrm>
                <a:off x="647701" y="2194795"/>
                <a:ext cx="5724524" cy="431747"/>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sp>
            <p:nvSpPr>
              <p:cNvPr id="61" name="4 Rectángulo"/>
              <p:cNvSpPr>
                <a:spLocks noChangeArrowheads="1"/>
              </p:cNvSpPr>
              <p:nvPr/>
            </p:nvSpPr>
            <p:spPr bwMode="auto">
              <a:xfrm>
                <a:off x="360363" y="1263045"/>
                <a:ext cx="6191249" cy="790479"/>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62" name="9 Conector recto"/>
              <p:cNvCxnSpPr>
                <a:cxnSpLocks noChangeShapeType="1"/>
              </p:cNvCxnSpPr>
              <p:nvPr/>
            </p:nvCxnSpPr>
            <p:spPr bwMode="auto">
              <a:xfrm>
                <a:off x="4535487" y="1263045"/>
                <a:ext cx="1588" cy="790479"/>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63" name="10 Conector recto"/>
              <p:cNvCxnSpPr>
                <a:cxnSpLocks noChangeShapeType="1"/>
              </p:cNvCxnSpPr>
              <p:nvPr/>
            </p:nvCxnSpPr>
            <p:spPr bwMode="auto">
              <a:xfrm>
                <a:off x="2376488" y="1263045"/>
                <a:ext cx="0" cy="790479"/>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64" name="15 Conector recto"/>
              <p:cNvCxnSpPr>
                <a:cxnSpLocks noChangeShapeType="1"/>
              </p:cNvCxnSpPr>
              <p:nvPr/>
            </p:nvCxnSpPr>
            <p:spPr bwMode="auto">
              <a:xfrm>
                <a:off x="360363" y="1694792"/>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65" name="27 CuadroTexto"/>
              <p:cNvSpPr txBox="1">
                <a:spLocks noChangeArrowheads="1"/>
              </p:cNvSpPr>
              <p:nvPr/>
            </p:nvSpPr>
            <p:spPr bwMode="auto">
              <a:xfrm>
                <a:off x="797132" y="1695585"/>
                <a:ext cx="11525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dirty="0">
                    <a:solidFill>
                      <a:srgbClr val="000000"/>
                    </a:solidFill>
                    <a:latin typeface="Arial" panose="020B0604020202020204" pitchFamily="34" charset="0"/>
                  </a:rPr>
                  <a:t>    </a:t>
                </a:r>
                <a:r>
                  <a:rPr lang="es-ES" altLang="es-MX" sz="900" dirty="0">
                    <a:solidFill>
                      <a:srgbClr val="000000"/>
                    </a:solidFill>
                    <a:latin typeface="Arial" panose="020B0604020202020204" pitchFamily="34" charset="0"/>
                  </a:rPr>
                  <a:t>REPORTA A </a:t>
                </a:r>
                <a:r>
                  <a:rPr lang="es-ES" altLang="es-MX" sz="800" dirty="0">
                    <a:solidFill>
                      <a:srgbClr val="000000"/>
                    </a:solidFill>
                    <a:latin typeface="Arial" panose="020B0604020202020204" pitchFamily="34" charset="0"/>
                  </a:rPr>
                  <a:t>:</a:t>
                </a:r>
              </a:p>
              <a:p>
                <a:pPr algn="just" eaLnBrk="1" hangingPunct="1">
                  <a:spcBef>
                    <a:spcPct val="0"/>
                  </a:spcBef>
                  <a:buFontTx/>
                  <a:buNone/>
                </a:pPr>
                <a:r>
                  <a:rPr lang="es-ES" altLang="es-MX" sz="900" dirty="0">
                    <a:solidFill>
                      <a:srgbClr val="000000"/>
                    </a:solidFill>
                    <a:latin typeface="Arial" panose="020B0604020202020204" pitchFamily="34" charset="0"/>
                  </a:rPr>
                  <a:t>  PRESIDENCIA</a:t>
                </a:r>
              </a:p>
            </p:txBody>
          </p:sp>
          <p:sp>
            <p:nvSpPr>
              <p:cNvPr id="66" name="28 CuadroTexto"/>
              <p:cNvSpPr txBox="1">
                <a:spLocks noChangeArrowheads="1"/>
              </p:cNvSpPr>
              <p:nvPr/>
            </p:nvSpPr>
            <p:spPr bwMode="auto">
              <a:xfrm>
                <a:off x="2376488" y="1405903"/>
                <a:ext cx="1943100" cy="554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150000"/>
                  </a:lnSpc>
                  <a:spcBef>
                    <a:spcPct val="0"/>
                  </a:spcBef>
                  <a:buFontTx/>
                  <a:buNone/>
                </a:pPr>
                <a:r>
                  <a:rPr lang="es-ES" altLang="es-MX" sz="1000">
                    <a:solidFill>
                      <a:srgbClr val="000000"/>
                    </a:solidFill>
                    <a:latin typeface="Arial" panose="020B0604020202020204" pitchFamily="34" charset="0"/>
                  </a:rPr>
                  <a:t>NUMERO DE NIVEL</a:t>
                </a:r>
              </a:p>
              <a:p>
                <a:pPr algn="ctr" eaLnBrk="1" hangingPunct="1">
                  <a:lnSpc>
                    <a:spcPct val="150000"/>
                  </a:lnSpc>
                  <a:spcBef>
                    <a:spcPct val="0"/>
                  </a:spcBef>
                  <a:buFontTx/>
                  <a:buNone/>
                </a:pPr>
                <a:r>
                  <a:rPr lang="es-ES" altLang="es-MX" sz="1000">
                    <a:solidFill>
                      <a:srgbClr val="000000"/>
                    </a:solidFill>
                    <a:latin typeface="Arial" panose="020B0604020202020204" pitchFamily="34" charset="0"/>
                  </a:rPr>
                  <a:t>CUATRO</a:t>
                </a:r>
              </a:p>
            </p:txBody>
          </p:sp>
          <p:sp>
            <p:nvSpPr>
              <p:cNvPr id="67" name="29 CuadroTexto"/>
              <p:cNvSpPr txBox="1">
                <a:spLocks noChangeArrowheads="1"/>
              </p:cNvSpPr>
              <p:nvPr/>
            </p:nvSpPr>
            <p:spPr bwMode="auto">
              <a:xfrm>
                <a:off x="4464050" y="1334474"/>
                <a:ext cx="2016125" cy="646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900">
                    <a:solidFill>
                      <a:srgbClr val="000000"/>
                    </a:solidFill>
                    <a:latin typeface="Arial" panose="020B0604020202020204" pitchFamily="34" charset="0"/>
                  </a:rPr>
                  <a:t>PERFIL APROBADO</a:t>
                </a:r>
              </a:p>
              <a:p>
                <a:pPr algn="ctr" eaLnBrk="1" hangingPunct="1">
                  <a:spcBef>
                    <a:spcPct val="0"/>
                  </a:spcBef>
                  <a:buFontTx/>
                  <a:buNone/>
                </a:pPr>
                <a:r>
                  <a:rPr lang="es-ES" altLang="es-MX" sz="900">
                    <a:solidFill>
                      <a:srgbClr val="000000"/>
                    </a:solidFill>
                    <a:latin typeface="Arial" panose="020B0604020202020204" pitchFamily="34" charset="0"/>
                  </a:rPr>
                  <a:t>POR:</a:t>
                </a:r>
              </a:p>
              <a:p>
                <a:pPr algn="ctr" eaLnBrk="1" hangingPunct="1">
                  <a:spcBef>
                    <a:spcPct val="0"/>
                  </a:spcBef>
                  <a:buFontTx/>
                  <a:buNone/>
                </a:pPr>
                <a:endParaRPr lang="es-ES" altLang="es-MX" sz="900">
                  <a:solidFill>
                    <a:srgbClr val="000000"/>
                  </a:solidFill>
                  <a:latin typeface="Arial" panose="020B0604020202020204" pitchFamily="34" charset="0"/>
                </a:endParaRPr>
              </a:p>
              <a:p>
                <a:pPr algn="ctr" eaLnBrk="1" hangingPunct="1">
                  <a:spcBef>
                    <a:spcPct val="0"/>
                  </a:spcBef>
                  <a:buFontTx/>
                  <a:buNone/>
                </a:pPr>
                <a:r>
                  <a:rPr lang="es-ES" altLang="es-MX" sz="900">
                    <a:solidFill>
                      <a:srgbClr val="000000"/>
                    </a:solidFill>
                    <a:latin typeface="Arial" panose="020B0604020202020204" pitchFamily="34" charset="0"/>
                  </a:rPr>
                  <a:t>PRESIDENCIA</a:t>
                </a:r>
              </a:p>
            </p:txBody>
          </p:sp>
          <p:sp>
            <p:nvSpPr>
              <p:cNvPr id="68" name="26 CuadroTexto"/>
              <p:cNvSpPr txBox="1"/>
              <p:nvPr/>
            </p:nvSpPr>
            <p:spPr bwMode="auto">
              <a:xfrm>
                <a:off x="360363" y="1246188"/>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a:solidFill>
                      <a:srgbClr val="000000"/>
                    </a:solidFill>
                    <a:latin typeface="Arial"/>
                    <a:cs typeface="Arial"/>
                  </a:rPr>
                  <a:t>  </a:t>
                </a:r>
                <a:r>
                  <a:rPr lang="es-ES" sz="900" kern="0" dirty="0">
                    <a:solidFill>
                      <a:srgbClr val="000000"/>
                    </a:solidFill>
                    <a:latin typeface="Arial"/>
                    <a:cs typeface="Arial"/>
                  </a:rPr>
                  <a:t>TITULO DEL PUESTO</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JEFATURA INSTITUTO MUNICIPAL DE LA JUVENTUD</a:t>
                </a:r>
                <a:endParaRPr lang="es-ES" sz="800" kern="0" dirty="0">
                  <a:solidFill>
                    <a:srgbClr val="000000"/>
                  </a:solidFill>
                  <a:latin typeface="Arial"/>
                  <a:cs typeface="Arial"/>
                </a:endParaRPr>
              </a:p>
            </p:txBody>
          </p:sp>
          <p:sp>
            <p:nvSpPr>
              <p:cNvPr id="69" name="37 CuadroTexto"/>
              <p:cNvSpPr txBox="1">
                <a:spLocks noChangeArrowheads="1"/>
              </p:cNvSpPr>
              <p:nvPr/>
            </p:nvSpPr>
            <p:spPr bwMode="auto">
              <a:xfrm>
                <a:off x="720725" y="2786063"/>
                <a:ext cx="5832475" cy="3139321"/>
              </a:xfrm>
              <a:prstGeom prst="rect">
                <a:avLst/>
              </a:prstGeom>
              <a:noFill/>
              <a:ln w="9525">
                <a:noFill/>
                <a:miter lim="800000"/>
                <a:headEnd/>
                <a:tailEnd/>
              </a:ln>
            </p:spPr>
            <p:txBody>
              <a:bodyPr>
                <a:spAutoFit/>
              </a:bodyPr>
              <a:lstStyle/>
              <a:p>
                <a:pPr algn="just">
                  <a:lnSpc>
                    <a:spcPct val="150000"/>
                  </a:lnSpc>
                </a:pPr>
                <a:r>
                  <a:rPr lang="es-MX" sz="1200" dirty="0">
                    <a:latin typeface="Arial" panose="020B0604020202020204" pitchFamily="34" charset="0"/>
                    <a:cs typeface="Arial" panose="020B0604020202020204" pitchFamily="34" charset="0"/>
                  </a:rPr>
                  <a:t>Nombre del puesto:  </a:t>
                </a:r>
                <a:r>
                  <a:rPr lang="es-MX" sz="1200" dirty="0" smtClean="0">
                    <a:latin typeface="Arial" panose="020B0604020202020204" pitchFamily="34" charset="0"/>
                    <a:cs typeface="Arial" panose="020B0604020202020204" pitchFamily="34" charset="0"/>
                  </a:rPr>
                  <a:t>JEFATURA </a:t>
                </a:r>
                <a:r>
                  <a:rPr lang="es-MX" sz="1200" dirty="0">
                    <a:latin typeface="Arial" panose="020B0604020202020204" pitchFamily="34" charset="0"/>
                    <a:cs typeface="Arial" panose="020B0604020202020204" pitchFamily="34" charset="0"/>
                  </a:rPr>
                  <a:t>DEL INSTITUTO MUNICIPAL DE LA JUVENTUD Dependencia:             </a:t>
                </a:r>
                <a:r>
                  <a:rPr lang="es-MX" sz="1200" dirty="0" smtClean="0">
                    <a:latin typeface="Arial" panose="020B0604020202020204" pitchFamily="34" charset="0"/>
                    <a:cs typeface="Arial" panose="020B0604020202020204" pitchFamily="34" charset="0"/>
                  </a:rPr>
                  <a:t>H</a:t>
                </a:r>
                <a:r>
                  <a:rPr lang="es-MX" sz="1200" dirty="0">
                    <a:latin typeface="Arial" panose="020B0604020202020204" pitchFamily="34" charset="0"/>
                    <a:cs typeface="Arial" panose="020B0604020202020204" pitchFamily="34" charset="0"/>
                  </a:rPr>
                  <a:t>. Ayuntamiento de la Antigua, Ver.</a:t>
                </a:r>
              </a:p>
              <a:p>
                <a:pPr algn="just">
                  <a:lnSpc>
                    <a:spcPct val="150000"/>
                  </a:lnSpc>
                </a:pPr>
                <a:r>
                  <a:rPr lang="es-MX" sz="1200" dirty="0">
                    <a:latin typeface="Arial" panose="020B0604020202020204" pitchFamily="34" charset="0"/>
                    <a:cs typeface="Arial" panose="020B0604020202020204" pitchFamily="34" charset="0"/>
                  </a:rPr>
                  <a:t>Área Administrativa:   </a:t>
                </a:r>
                <a:r>
                  <a:rPr lang="es-MX" sz="1200" dirty="0" smtClean="0">
                    <a:latin typeface="Arial" panose="020B0604020202020204" pitchFamily="34" charset="0"/>
                    <a:cs typeface="Arial" panose="020B0604020202020204" pitchFamily="34" charset="0"/>
                  </a:rPr>
                  <a:t>Instituto </a:t>
                </a:r>
                <a:r>
                  <a:rPr lang="es-MX" sz="1200" dirty="0">
                    <a:latin typeface="Arial" panose="020B0604020202020204" pitchFamily="34" charset="0"/>
                    <a:cs typeface="Arial" panose="020B0604020202020204" pitchFamily="34" charset="0"/>
                  </a:rPr>
                  <a:t>Municipal de la </a:t>
                </a:r>
                <a:r>
                  <a:rPr lang="es-MX" sz="1200" dirty="0" smtClean="0">
                    <a:latin typeface="Arial" panose="020B0604020202020204" pitchFamily="34" charset="0"/>
                    <a:cs typeface="Arial" panose="020B0604020202020204" pitchFamily="34" charset="0"/>
                  </a:rPr>
                  <a:t>Juventud</a:t>
                </a:r>
                <a:endParaRPr lang="es-MX" sz="1200" dirty="0">
                  <a:latin typeface="Arial" panose="020B0604020202020204" pitchFamily="34" charset="0"/>
                  <a:cs typeface="Arial" panose="020B0604020202020204" pitchFamily="34" charset="0"/>
                </a:endParaRPr>
              </a:p>
              <a:p>
                <a:pPr algn="just">
                  <a:lnSpc>
                    <a:spcPct val="150000"/>
                  </a:lnSpc>
                </a:pPr>
                <a:r>
                  <a:rPr lang="es-MX" sz="1200" dirty="0">
                    <a:latin typeface="Arial" panose="020B0604020202020204" pitchFamily="34" charset="0"/>
                    <a:cs typeface="Arial" panose="020B0604020202020204" pitchFamily="34" charset="0"/>
                  </a:rPr>
                  <a:t>Ascendente:               </a:t>
                </a:r>
                <a:r>
                  <a:rPr lang="es-MX" sz="1200" dirty="0" smtClean="0">
                    <a:latin typeface="Arial" panose="020B0604020202020204" pitchFamily="34" charset="0"/>
                    <a:cs typeface="Arial" panose="020B0604020202020204" pitchFamily="34" charset="0"/>
                  </a:rPr>
                  <a:t>Presidente </a:t>
                </a:r>
                <a:r>
                  <a:rPr lang="es-MX" sz="1200" dirty="0">
                    <a:latin typeface="Arial" panose="020B0604020202020204" pitchFamily="34" charset="0"/>
                    <a:cs typeface="Arial" panose="020B0604020202020204" pitchFamily="34" charset="0"/>
                  </a:rPr>
                  <a:t>Municipal.</a:t>
                </a:r>
              </a:p>
              <a:p>
                <a:pPr algn="just">
                  <a:lnSpc>
                    <a:spcPct val="150000"/>
                  </a:lnSpc>
                </a:pPr>
                <a:r>
                  <a:rPr lang="es-MX" sz="1200" dirty="0">
                    <a:latin typeface="Arial" panose="020B0604020202020204" pitchFamily="34" charset="0"/>
                    <a:cs typeface="Arial" panose="020B0604020202020204" pitchFamily="34" charset="0"/>
                  </a:rPr>
                  <a:t>Descendente:           </a:t>
                </a:r>
                <a:r>
                  <a:rPr lang="es-MX" sz="1200" dirty="0" smtClean="0">
                    <a:latin typeface="Arial" panose="020B0604020202020204" pitchFamily="34" charset="0"/>
                    <a:cs typeface="Arial" panose="020B0604020202020204" pitchFamily="34" charset="0"/>
                  </a:rPr>
                  <a:t> Auxiliar </a:t>
                </a:r>
                <a:r>
                  <a:rPr lang="es-MX" sz="1200" dirty="0">
                    <a:latin typeface="Arial" panose="020B0604020202020204" pitchFamily="34" charset="0"/>
                    <a:cs typeface="Arial" panose="020B0604020202020204" pitchFamily="34" charset="0"/>
                  </a:rPr>
                  <a:t>Administrativo, </a:t>
                </a:r>
                <a:r>
                  <a:rPr lang="es-MX" sz="1200" dirty="0" smtClean="0">
                    <a:latin typeface="Arial" panose="020B0604020202020204" pitchFamily="34" charset="0"/>
                    <a:cs typeface="Arial" panose="020B0604020202020204" pitchFamily="34" charset="0"/>
                  </a:rPr>
                  <a:t>Coord</a:t>
                </a:r>
                <a:r>
                  <a:rPr lang="es-MX" sz="1200" dirty="0">
                    <a:latin typeface="Arial" panose="020B0604020202020204" pitchFamily="34" charset="0"/>
                    <a:cs typeface="Arial" panose="020B0604020202020204" pitchFamily="34" charset="0"/>
                  </a:rPr>
                  <a:t>. del </a:t>
                </a:r>
                <a:r>
                  <a:rPr lang="es-MX" sz="1200" dirty="0" smtClean="0">
                    <a:latin typeface="Arial" panose="020B0604020202020204" pitchFamily="34" charset="0"/>
                    <a:cs typeface="Arial" panose="020B0604020202020204" pitchFamily="34" charset="0"/>
                  </a:rPr>
                  <a:t>Comité </a:t>
                </a:r>
                <a:r>
                  <a:rPr lang="es-MX" sz="1200" dirty="0">
                    <a:latin typeface="Arial" panose="020B0604020202020204" pitchFamily="34" charset="0"/>
                    <a:cs typeface="Arial" panose="020B0604020202020204" pitchFamily="34" charset="0"/>
                  </a:rPr>
                  <a:t>M</a:t>
                </a:r>
                <a:r>
                  <a:rPr lang="es-MX" sz="1200" dirty="0" smtClean="0">
                    <a:latin typeface="Arial" panose="020B0604020202020204" pitchFamily="34" charset="0"/>
                    <a:cs typeface="Arial" panose="020B0604020202020204" pitchFamily="34" charset="0"/>
                  </a:rPr>
                  <a:t>unicipal</a:t>
                </a:r>
                <a:r>
                  <a:rPr lang="es-MX" sz="1200" dirty="0">
                    <a:latin typeface="Arial" panose="020B0604020202020204" pitchFamily="34" charset="0"/>
                    <a:cs typeface="Arial" panose="020B0604020202020204" pitchFamily="34" charset="0"/>
                  </a:rPr>
                  <a:t>, </a:t>
                </a:r>
                <a:r>
                  <a:rPr lang="es-MX" sz="1200" dirty="0" smtClean="0">
                    <a:latin typeface="Arial" panose="020B0604020202020204" pitchFamily="34" charset="0"/>
                    <a:cs typeface="Arial" panose="020B0604020202020204" pitchFamily="34" charset="0"/>
                  </a:rPr>
                  <a:t>Coord</a:t>
                </a:r>
                <a:r>
                  <a:rPr lang="es-MX" sz="1200" dirty="0">
                    <a:latin typeface="Arial" panose="020B0604020202020204" pitchFamily="34" charset="0"/>
                    <a:cs typeface="Arial" panose="020B0604020202020204" pitchFamily="34" charset="0"/>
                  </a:rPr>
                  <a:t>. de  </a:t>
                </a:r>
                <a:r>
                  <a:rPr lang="es-MX" sz="1200" dirty="0" smtClean="0">
                    <a:latin typeface="Arial" panose="020B0604020202020204" pitchFamily="34" charset="0"/>
                    <a:cs typeface="Arial" panose="020B0604020202020204" pitchFamily="34" charset="0"/>
                  </a:rPr>
                  <a:t>Orientación </a:t>
                </a:r>
                <a:r>
                  <a:rPr lang="es-MX" sz="1200" dirty="0">
                    <a:latin typeface="Arial" panose="020B0604020202020204" pitchFamily="34" charset="0"/>
                    <a:cs typeface="Arial" panose="020B0604020202020204" pitchFamily="34" charset="0"/>
                  </a:rPr>
                  <a:t>y </a:t>
                </a:r>
                <a:r>
                  <a:rPr lang="es-MX" sz="1200" dirty="0" smtClean="0">
                    <a:latin typeface="Arial" panose="020B0604020202020204" pitchFamily="34" charset="0"/>
                    <a:cs typeface="Arial" panose="020B0604020202020204" pitchFamily="34" charset="0"/>
                  </a:rPr>
                  <a:t>Prevención</a:t>
                </a:r>
                <a:r>
                  <a:rPr lang="es-MX" sz="1200" dirty="0">
                    <a:latin typeface="Arial" panose="020B0604020202020204" pitchFamily="34" charset="0"/>
                    <a:cs typeface="Arial" panose="020B0604020202020204" pitchFamily="34" charset="0"/>
                  </a:rPr>
                  <a:t>, </a:t>
                </a:r>
                <a:r>
                  <a:rPr lang="es-MX" sz="1200" dirty="0" smtClean="0">
                    <a:latin typeface="Arial" panose="020B0604020202020204" pitchFamily="34" charset="0"/>
                    <a:cs typeface="Arial" panose="020B0604020202020204" pitchFamily="34" charset="0"/>
                  </a:rPr>
                  <a:t>Coord</a:t>
                </a:r>
                <a:r>
                  <a:rPr lang="es-MX" sz="1200" dirty="0">
                    <a:latin typeface="Arial" panose="020B0604020202020204" pitchFamily="34" charset="0"/>
                    <a:cs typeface="Arial" panose="020B0604020202020204" pitchFamily="34" charset="0"/>
                  </a:rPr>
                  <a:t>. de </a:t>
                </a:r>
                <a:r>
                  <a:rPr lang="es-MX" sz="1200" dirty="0" err="1">
                    <a:latin typeface="Arial" panose="020B0604020202020204" pitchFamily="34" charset="0"/>
                    <a:cs typeface="Arial" panose="020B0604020202020204" pitchFamily="34" charset="0"/>
                  </a:rPr>
                  <a:t>Cibernet</a:t>
                </a:r>
                <a:r>
                  <a:rPr lang="es-MX" sz="1200" dirty="0">
                    <a:latin typeface="Arial" panose="020B0604020202020204" pitchFamily="34" charset="0"/>
                    <a:cs typeface="Arial" panose="020B0604020202020204" pitchFamily="34" charset="0"/>
                  </a:rPr>
                  <a:t>, </a:t>
                </a:r>
                <a:r>
                  <a:rPr lang="es-MX" sz="1200" dirty="0" smtClean="0">
                    <a:latin typeface="Arial" panose="020B0604020202020204" pitchFamily="34" charset="0"/>
                    <a:cs typeface="Arial" panose="020B0604020202020204" pitchFamily="34" charset="0"/>
                  </a:rPr>
                  <a:t>Coord</a:t>
                </a:r>
                <a:r>
                  <a:rPr lang="es-MX" sz="1200" dirty="0">
                    <a:latin typeface="Arial" panose="020B0604020202020204" pitchFamily="34" charset="0"/>
                    <a:cs typeface="Arial" panose="020B0604020202020204" pitchFamily="34" charset="0"/>
                  </a:rPr>
                  <a:t>. de </a:t>
                </a:r>
                <a:r>
                  <a:rPr lang="es-MX" sz="1200" dirty="0" smtClean="0">
                    <a:latin typeface="Arial" panose="020B0604020202020204" pitchFamily="34" charset="0"/>
                    <a:cs typeface="Arial" panose="020B0604020202020204" pitchFamily="34" charset="0"/>
                  </a:rPr>
                  <a:t>Creatividad </a:t>
                </a:r>
                <a:r>
                  <a:rPr lang="es-MX" sz="1200" dirty="0">
                    <a:latin typeface="Arial" panose="020B0604020202020204" pitchFamily="34" charset="0"/>
                    <a:cs typeface="Arial" panose="020B0604020202020204" pitchFamily="34" charset="0"/>
                  </a:rPr>
                  <a:t>y </a:t>
                </a:r>
                <a:r>
                  <a:rPr lang="es-MX" sz="1200" dirty="0" smtClean="0">
                    <a:latin typeface="Arial" panose="020B0604020202020204" pitchFamily="34" charset="0"/>
                    <a:cs typeface="Arial" panose="020B0604020202020204" pitchFamily="34" charset="0"/>
                  </a:rPr>
                  <a:t>Diversión</a:t>
                </a:r>
                <a:r>
                  <a:rPr lang="es-MX" sz="1200" dirty="0">
                    <a:latin typeface="Arial" panose="020B0604020202020204" pitchFamily="34" charset="0"/>
                    <a:cs typeface="Arial" panose="020B0604020202020204" pitchFamily="34" charset="0"/>
                  </a:rPr>
                  <a:t>.</a:t>
                </a:r>
              </a:p>
              <a:p>
                <a:pPr algn="just">
                  <a:lnSpc>
                    <a:spcPct val="150000"/>
                  </a:lnSpc>
                  <a:defRPr/>
                </a:pPr>
                <a:endParaRPr lang="es-MX" sz="1200" dirty="0">
                  <a:latin typeface="Arial" panose="020B0604020202020204" pitchFamily="34" charset="0"/>
                  <a:cs typeface="Arial" panose="020B0604020202020204" pitchFamily="34" charset="0"/>
                </a:endParaRPr>
              </a:p>
              <a:p>
                <a:pPr algn="just">
                  <a:lnSpc>
                    <a:spcPct val="150000"/>
                  </a:lnSpc>
                  <a:defRPr/>
                </a:pPr>
                <a:endParaRPr lang="es-ES" sz="1200" dirty="0">
                  <a:latin typeface="Arial" panose="020B0604020202020204" pitchFamily="34" charset="0"/>
                  <a:cs typeface="Arial" panose="020B0604020202020204" pitchFamily="34" charset="0"/>
                </a:endParaRPr>
              </a:p>
              <a:p>
                <a:pPr algn="just">
                  <a:lnSpc>
                    <a:spcPct val="150000"/>
                  </a:lnSpc>
                  <a:defRPr/>
                </a:pPr>
                <a:endParaRPr lang="es-MX" sz="1200" dirty="0">
                  <a:latin typeface="Arial" panose="020B0604020202020204" pitchFamily="34" charset="0"/>
                  <a:cs typeface="Arial" panose="020B0604020202020204" pitchFamily="34" charset="0"/>
                </a:endParaRPr>
              </a:p>
              <a:p>
                <a:pPr marL="1520825" indent="-1520825" algn="just" eaLnBrk="1" fontAlgn="auto" hangingPunct="1">
                  <a:lnSpc>
                    <a:spcPct val="150000"/>
                  </a:lnSpc>
                  <a:spcBef>
                    <a:spcPts val="0"/>
                  </a:spcBef>
                  <a:spcAft>
                    <a:spcPts val="0"/>
                  </a:spcAft>
                  <a:defRPr/>
                </a:pPr>
                <a:endParaRPr lang="es-ES" sz="1200" dirty="0">
                  <a:solidFill>
                    <a:srgbClr val="000000"/>
                  </a:solidFill>
                  <a:latin typeface="Arial" panose="020B0604020202020204" pitchFamily="34" charset="0"/>
                  <a:cs typeface="Arial" panose="020B0604020202020204" pitchFamily="34" charset="0"/>
                </a:endParaRPr>
              </a:p>
            </p:txBody>
          </p:sp>
          <p:sp>
            <p:nvSpPr>
              <p:cNvPr id="70" name="99 CuadroTexto"/>
              <p:cNvSpPr txBox="1">
                <a:spLocks noChangeArrowheads="1"/>
              </p:cNvSpPr>
              <p:nvPr/>
            </p:nvSpPr>
            <p:spPr bwMode="auto">
              <a:xfrm>
                <a:off x="647701" y="5726552"/>
                <a:ext cx="5545136"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200000"/>
                  </a:lnSpc>
                  <a:spcBef>
                    <a:spcPct val="0"/>
                  </a:spcBef>
                  <a:buNone/>
                </a:pPr>
                <a:r>
                  <a:rPr lang="es-MX" sz="1100" dirty="0">
                    <a:latin typeface="Arial" panose="020B0604020202020204" pitchFamily="34" charset="0"/>
                    <a:cs typeface="Arial" panose="020B0604020202020204" pitchFamily="34" charset="0"/>
                  </a:rPr>
                  <a:t>Realizar actividades dentro del Instituto Municipal de la Juventud de La Antigua, en beneficio de los jóvenes, creando un vínculo entre gobierno y jóvenes, para que así tengan una vida participativa dentro de la sociedad.</a:t>
                </a:r>
              </a:p>
              <a:p>
                <a:pPr algn="just" eaLnBrk="1" hangingPunct="1">
                  <a:lnSpc>
                    <a:spcPct val="200000"/>
                  </a:lnSpc>
                  <a:spcBef>
                    <a:spcPct val="0"/>
                  </a:spcBef>
                  <a:buFont typeface="Arial" panose="020B0604020202020204" pitchFamily="34" charset="0"/>
                  <a:buNone/>
                </a:pPr>
                <a:endParaRPr lang="es-ES" altLang="es-MX" sz="1200" dirty="0">
                  <a:latin typeface="Arial" panose="020B0604020202020204" pitchFamily="34" charset="0"/>
                  <a:cs typeface="Arial" panose="020B0604020202020204" pitchFamily="34" charset="0"/>
                </a:endParaRPr>
              </a:p>
            </p:txBody>
          </p:sp>
          <p:sp>
            <p:nvSpPr>
              <p:cNvPr id="71" name="96 CuadroTexto"/>
              <p:cNvSpPr txBox="1">
                <a:spLocks noChangeArrowheads="1"/>
              </p:cNvSpPr>
              <p:nvPr/>
            </p:nvSpPr>
            <p:spPr bwMode="auto">
              <a:xfrm>
                <a:off x="2192338" y="2250350"/>
                <a:ext cx="2559050" cy="30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a:solidFill>
                    <a:srgbClr val="000000"/>
                  </a:solidFill>
                </a:endParaRPr>
              </a:p>
            </p:txBody>
          </p:sp>
          <p:sp>
            <p:nvSpPr>
              <p:cNvPr id="72" name="38 CuadroTexto"/>
              <p:cNvSpPr txBox="1">
                <a:spLocks noChangeArrowheads="1"/>
              </p:cNvSpPr>
              <p:nvPr/>
            </p:nvSpPr>
            <p:spPr bwMode="auto">
              <a:xfrm>
                <a:off x="2376488" y="2221778"/>
                <a:ext cx="2376488" cy="338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600" b="1">
                    <a:solidFill>
                      <a:srgbClr val="000000"/>
                    </a:solidFill>
                    <a:latin typeface="Arial" panose="020B0604020202020204" pitchFamily="34" charset="0"/>
                  </a:rPr>
                  <a:t>IDENTIFICACION</a:t>
                </a:r>
              </a:p>
            </p:txBody>
          </p:sp>
          <p:sp>
            <p:nvSpPr>
              <p:cNvPr id="73" name="96 CuadroTexto"/>
              <p:cNvSpPr txBox="1">
                <a:spLocks noChangeArrowheads="1"/>
              </p:cNvSpPr>
              <p:nvPr/>
            </p:nvSpPr>
            <p:spPr bwMode="auto">
              <a:xfrm>
                <a:off x="2192338" y="4967819"/>
                <a:ext cx="2559050" cy="30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a:solidFill>
                    <a:srgbClr val="000000"/>
                  </a:solidFill>
                </a:endParaRPr>
              </a:p>
            </p:txBody>
          </p:sp>
          <p:sp>
            <p:nvSpPr>
              <p:cNvPr id="74" name="41 CuadroTexto"/>
              <p:cNvSpPr txBox="1">
                <a:spLocks noChangeArrowheads="1"/>
              </p:cNvSpPr>
              <p:nvPr/>
            </p:nvSpPr>
            <p:spPr bwMode="auto">
              <a:xfrm>
                <a:off x="2716213" y="4937661"/>
                <a:ext cx="1512888" cy="338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600" b="1">
                    <a:solidFill>
                      <a:srgbClr val="000000"/>
                    </a:solidFill>
                    <a:latin typeface="Arial" panose="020B0604020202020204" pitchFamily="34" charset="0"/>
                  </a:rPr>
                  <a:t>OBJETIVO</a:t>
                </a:r>
              </a:p>
            </p:txBody>
          </p:sp>
        </p:grpSp>
      </p:grpSp>
      <p:sp>
        <p:nvSpPr>
          <p:cNvPr id="45"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a:t>
            </a:r>
            <a:r>
              <a:rPr lang="es-ES" altLang="es-MX" sz="900" dirty="0" smtClean="0">
                <a:solidFill>
                  <a:srgbClr val="000000"/>
                </a:solidFill>
                <a:latin typeface="Arial" panose="020B0604020202020204" pitchFamily="34" charset="0"/>
              </a:rPr>
              <a:t>01</a:t>
            </a:r>
            <a:endParaRPr lang="es-ES" altLang="es-MX" sz="900" dirty="0">
              <a:solidFill>
                <a:srgbClr val="000000"/>
              </a:solidFill>
              <a:latin typeface="Arial" panose="020B0604020202020204" pitchFamily="34" charset="0"/>
            </a:endParaRPr>
          </a:p>
        </p:txBody>
      </p:sp>
    </p:spTree>
    <p:extLst>
      <p:ext uri="{BB962C8B-B14F-4D97-AF65-F5344CB8AC3E}">
        <p14:creationId xmlns:p14="http://schemas.microsoft.com/office/powerpoint/2010/main" val="840962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333375" y="395288"/>
            <a:ext cx="6218238" cy="8643937"/>
            <a:chOff x="333375" y="395288"/>
            <a:chExt cx="6218238" cy="8643937"/>
          </a:xfrm>
        </p:grpSpPr>
        <p:grpSp>
          <p:nvGrpSpPr>
            <p:cNvPr id="3" name="Grupo 1"/>
            <p:cNvGrpSpPr>
              <a:grpSpLocks/>
            </p:cNvGrpSpPr>
            <p:nvPr/>
          </p:nvGrpSpPr>
          <p:grpSpPr bwMode="auto">
            <a:xfrm>
              <a:off x="333375" y="395288"/>
              <a:ext cx="6218238" cy="8643937"/>
              <a:chOff x="332656" y="395536"/>
              <a:chExt cx="6218956" cy="8643938"/>
            </a:xfrm>
          </p:grpSpPr>
          <p:grpSp>
            <p:nvGrpSpPr>
              <p:cNvPr id="11" name="Grupo 27"/>
              <p:cNvGrpSpPr>
                <a:grpSpLocks/>
              </p:cNvGrpSpPr>
              <p:nvPr/>
            </p:nvGrpSpPr>
            <p:grpSpPr bwMode="auto">
              <a:xfrm>
                <a:off x="332656" y="395536"/>
                <a:ext cx="6191250" cy="8643938"/>
                <a:chOff x="332656" y="395536"/>
                <a:chExt cx="6191250" cy="8643938"/>
              </a:xfrm>
            </p:grpSpPr>
            <p:grpSp>
              <p:nvGrpSpPr>
                <p:cNvPr id="20" name="Grupo 3"/>
                <p:cNvGrpSpPr>
                  <a:grpSpLocks/>
                </p:cNvGrpSpPr>
                <p:nvPr/>
              </p:nvGrpSpPr>
              <p:grpSpPr bwMode="auto">
                <a:xfrm>
                  <a:off x="332656" y="395536"/>
                  <a:ext cx="6191250" cy="779462"/>
                  <a:chOff x="262376" y="468262"/>
                  <a:chExt cx="6191250" cy="779463"/>
                </a:xfrm>
              </p:grpSpPr>
              <p:sp>
                <p:nvSpPr>
                  <p:cNvPr id="34"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35"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6"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7"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38"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39"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41"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1" name="34 Grupo"/>
                <p:cNvGrpSpPr>
                  <a:grpSpLocks/>
                </p:cNvGrpSpPr>
                <p:nvPr/>
              </p:nvGrpSpPr>
              <p:grpSpPr bwMode="auto">
                <a:xfrm>
                  <a:off x="475531" y="8021887"/>
                  <a:ext cx="5975350" cy="649287"/>
                  <a:chOff x="476250" y="8243888"/>
                  <a:chExt cx="5975357" cy="649287"/>
                </a:xfrm>
              </p:grpSpPr>
              <p:sp>
                <p:nvSpPr>
                  <p:cNvPr id="23"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24"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5"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26"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7"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8"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9"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30"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31"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32"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33"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22"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a:latin typeface="Arial" panose="020B0604020202020204" pitchFamily="34" charset="0"/>
                    </a:rPr>
                    <a:t>12</a:t>
                  </a:r>
                </a:p>
              </p:txBody>
            </p:sp>
          </p:grpSp>
          <p:sp>
            <p:nvSpPr>
              <p:cNvPr id="12" name="CuadroTexto 28"/>
              <p:cNvSpPr txBox="1">
                <a:spLocks noChangeArrowheads="1"/>
              </p:cNvSpPr>
              <p:nvPr/>
            </p:nvSpPr>
            <p:spPr bwMode="auto">
              <a:xfrm>
                <a:off x="4973774" y="8453686"/>
                <a:ext cx="140610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r>
                  <a:rPr lang="es-MX" altLang="es-MX" sz="800">
                    <a:latin typeface="Arial" panose="020B0604020202020204" pitchFamily="34" charset="0"/>
                  </a:rPr>
                  <a:t>15 DE NOVIEMBRE 2014</a:t>
                </a:r>
              </a:p>
            </p:txBody>
          </p:sp>
          <p:sp>
            <p:nvSpPr>
              <p:cNvPr id="13" name="4 Rectángulo"/>
              <p:cNvSpPr>
                <a:spLocks noChangeArrowheads="1"/>
              </p:cNvSpPr>
              <p:nvPr/>
            </p:nvSpPr>
            <p:spPr bwMode="auto">
              <a:xfrm>
                <a:off x="360363" y="1262902"/>
                <a:ext cx="6191249" cy="790575"/>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14" name="9 Conector recto"/>
              <p:cNvCxnSpPr>
                <a:cxnSpLocks noChangeShapeType="1"/>
              </p:cNvCxnSpPr>
              <p:nvPr/>
            </p:nvCxnSpPr>
            <p:spPr bwMode="auto">
              <a:xfrm>
                <a:off x="4535487" y="1262902"/>
                <a:ext cx="1588" cy="790575"/>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5" name="10 Conector recto"/>
              <p:cNvCxnSpPr>
                <a:cxnSpLocks noChangeShapeType="1"/>
              </p:cNvCxnSpPr>
              <p:nvPr/>
            </p:nvCxnSpPr>
            <p:spPr bwMode="auto">
              <a:xfrm>
                <a:off x="2376488" y="1262902"/>
                <a:ext cx="0" cy="790575"/>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6" name="15 Conector recto"/>
              <p:cNvCxnSpPr>
                <a:cxnSpLocks noChangeShapeType="1"/>
              </p:cNvCxnSpPr>
              <p:nvPr/>
            </p:nvCxnSpPr>
            <p:spPr bwMode="auto">
              <a:xfrm>
                <a:off x="360363" y="1694702"/>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7" name="27 CuadroTexto"/>
              <p:cNvSpPr txBox="1">
                <a:spLocks noChangeArrowheads="1"/>
              </p:cNvSpPr>
              <p:nvPr/>
            </p:nvSpPr>
            <p:spPr bwMode="auto">
              <a:xfrm>
                <a:off x="797132" y="1695495"/>
                <a:ext cx="11525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dirty="0">
                    <a:solidFill>
                      <a:srgbClr val="000000"/>
                    </a:solidFill>
                    <a:latin typeface="Arial" panose="020B0604020202020204" pitchFamily="34" charset="0"/>
                  </a:rPr>
                  <a:t>    </a:t>
                </a:r>
                <a:r>
                  <a:rPr lang="es-ES" altLang="es-MX" sz="900" dirty="0">
                    <a:solidFill>
                      <a:srgbClr val="000000"/>
                    </a:solidFill>
                    <a:latin typeface="Arial" panose="020B0604020202020204" pitchFamily="34" charset="0"/>
                  </a:rPr>
                  <a:t>REPORTA A </a:t>
                </a:r>
                <a:r>
                  <a:rPr lang="es-ES" altLang="es-MX" sz="800" dirty="0" smtClean="0">
                    <a:solidFill>
                      <a:srgbClr val="000000"/>
                    </a:solidFill>
                    <a:latin typeface="Arial" panose="020B0604020202020204" pitchFamily="34" charset="0"/>
                  </a:rPr>
                  <a:t>:</a:t>
                </a:r>
                <a:endParaRPr lang="es-ES" altLang="es-MX" sz="800" dirty="0">
                  <a:solidFill>
                    <a:srgbClr val="000000"/>
                  </a:solidFill>
                  <a:latin typeface="Arial" panose="020B0604020202020204" pitchFamily="34" charset="0"/>
                </a:endParaRPr>
              </a:p>
              <a:p>
                <a:pPr algn="just" eaLnBrk="1" hangingPunct="1">
                  <a:spcBef>
                    <a:spcPct val="0"/>
                  </a:spcBef>
                  <a:buFontTx/>
                  <a:buNone/>
                </a:pPr>
                <a:r>
                  <a:rPr lang="es-ES" altLang="es-MX" sz="900" dirty="0">
                    <a:solidFill>
                      <a:srgbClr val="000000"/>
                    </a:solidFill>
                    <a:latin typeface="Arial" panose="020B0604020202020204" pitchFamily="34" charset="0"/>
                  </a:rPr>
                  <a:t>  PRESIDENCIA</a:t>
                </a:r>
              </a:p>
            </p:txBody>
          </p:sp>
          <p:sp>
            <p:nvSpPr>
              <p:cNvPr id="18" name="28 CuadroTexto"/>
              <p:cNvSpPr txBox="1">
                <a:spLocks noChangeArrowheads="1"/>
              </p:cNvSpPr>
              <p:nvPr/>
            </p:nvSpPr>
            <p:spPr bwMode="auto">
              <a:xfrm>
                <a:off x="2376488" y="1405777"/>
                <a:ext cx="19431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150000"/>
                  </a:lnSpc>
                  <a:spcBef>
                    <a:spcPct val="0"/>
                  </a:spcBef>
                  <a:buFontTx/>
                  <a:buNone/>
                </a:pPr>
                <a:r>
                  <a:rPr lang="es-ES" altLang="es-MX" sz="1000">
                    <a:solidFill>
                      <a:srgbClr val="000000"/>
                    </a:solidFill>
                    <a:latin typeface="Arial" panose="020B0604020202020204" pitchFamily="34" charset="0"/>
                  </a:rPr>
                  <a:t>NUMERO DE NIVEL</a:t>
                </a:r>
              </a:p>
              <a:p>
                <a:pPr algn="ctr" eaLnBrk="1" hangingPunct="1">
                  <a:lnSpc>
                    <a:spcPct val="150000"/>
                  </a:lnSpc>
                  <a:spcBef>
                    <a:spcPct val="0"/>
                  </a:spcBef>
                  <a:buFontTx/>
                  <a:buNone/>
                </a:pPr>
                <a:r>
                  <a:rPr lang="es-ES" altLang="es-MX" sz="1000">
                    <a:solidFill>
                      <a:srgbClr val="000000"/>
                    </a:solidFill>
                    <a:latin typeface="Arial" panose="020B0604020202020204" pitchFamily="34" charset="0"/>
                  </a:rPr>
                  <a:t>CUATRO</a:t>
                </a:r>
              </a:p>
            </p:txBody>
          </p:sp>
          <p:sp>
            <p:nvSpPr>
              <p:cNvPr id="19" name="29 CuadroTexto"/>
              <p:cNvSpPr txBox="1">
                <a:spLocks noChangeArrowheads="1"/>
              </p:cNvSpPr>
              <p:nvPr/>
            </p:nvSpPr>
            <p:spPr bwMode="auto">
              <a:xfrm>
                <a:off x="4464050" y="1334340"/>
                <a:ext cx="20161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900">
                    <a:solidFill>
                      <a:srgbClr val="000000"/>
                    </a:solidFill>
                    <a:latin typeface="Arial" panose="020B0604020202020204" pitchFamily="34" charset="0"/>
                  </a:rPr>
                  <a:t>PERFIL APROBADO</a:t>
                </a:r>
              </a:p>
              <a:p>
                <a:pPr algn="ctr" eaLnBrk="1" hangingPunct="1">
                  <a:spcBef>
                    <a:spcPct val="0"/>
                  </a:spcBef>
                  <a:buFontTx/>
                  <a:buNone/>
                </a:pPr>
                <a:r>
                  <a:rPr lang="es-ES" altLang="es-MX" sz="900">
                    <a:solidFill>
                      <a:srgbClr val="000000"/>
                    </a:solidFill>
                    <a:latin typeface="Arial" panose="020B0604020202020204" pitchFamily="34" charset="0"/>
                  </a:rPr>
                  <a:t>POR:</a:t>
                </a:r>
              </a:p>
              <a:p>
                <a:pPr algn="ctr" eaLnBrk="1" hangingPunct="1">
                  <a:spcBef>
                    <a:spcPct val="0"/>
                  </a:spcBef>
                  <a:buFontTx/>
                  <a:buNone/>
                </a:pPr>
                <a:endParaRPr lang="es-ES" altLang="es-MX" sz="900">
                  <a:solidFill>
                    <a:srgbClr val="000000"/>
                  </a:solidFill>
                  <a:latin typeface="Arial" panose="020B0604020202020204" pitchFamily="34" charset="0"/>
                </a:endParaRPr>
              </a:p>
              <a:p>
                <a:pPr algn="ctr" eaLnBrk="1" hangingPunct="1">
                  <a:spcBef>
                    <a:spcPct val="0"/>
                  </a:spcBef>
                  <a:buFontTx/>
                  <a:buNone/>
                </a:pPr>
                <a:r>
                  <a:rPr lang="es-ES" altLang="es-MX" sz="900">
                    <a:solidFill>
                      <a:srgbClr val="000000"/>
                    </a:solidFill>
                    <a:latin typeface="Arial" panose="020B0604020202020204" pitchFamily="34" charset="0"/>
                  </a:rPr>
                  <a:t>PRESIDENCIA</a:t>
                </a:r>
              </a:p>
            </p:txBody>
          </p:sp>
        </p:grpSp>
        <p:grpSp>
          <p:nvGrpSpPr>
            <p:cNvPr id="4" name="Grupo 46"/>
            <p:cNvGrpSpPr>
              <a:grpSpLocks/>
            </p:cNvGrpSpPr>
            <p:nvPr/>
          </p:nvGrpSpPr>
          <p:grpSpPr bwMode="auto">
            <a:xfrm>
              <a:off x="687388" y="2351088"/>
              <a:ext cx="5724525" cy="6572447"/>
              <a:chOff x="687388" y="2351088"/>
              <a:chExt cx="5724525" cy="5960944"/>
            </a:xfrm>
          </p:grpSpPr>
          <p:sp>
            <p:nvSpPr>
              <p:cNvPr id="6" name="87 CuadroTexto"/>
              <p:cNvSpPr txBox="1">
                <a:spLocks noChangeArrowheads="1"/>
              </p:cNvSpPr>
              <p:nvPr/>
            </p:nvSpPr>
            <p:spPr bwMode="auto">
              <a:xfrm>
                <a:off x="777875" y="2916238"/>
                <a:ext cx="5543550" cy="5395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50000"/>
                  </a:lnSpc>
                  <a:buNone/>
                </a:pPr>
                <a:r>
                  <a:rPr lang="es-MX" sz="1100" dirty="0" smtClean="0">
                    <a:latin typeface="Arial" panose="020B0604020202020204" pitchFamily="34" charset="0"/>
                    <a:cs typeface="Arial" panose="020B0604020202020204" pitchFamily="34" charset="0"/>
                  </a:rPr>
                  <a:t>Con </a:t>
                </a:r>
                <a:r>
                  <a:rPr lang="es-MX" sz="1100" dirty="0">
                    <a:latin typeface="Arial" panose="020B0604020202020204" pitchFamily="34" charset="0"/>
                    <a:cs typeface="Arial" panose="020B0604020202020204" pitchFamily="34" charset="0"/>
                  </a:rPr>
                  <a:t>fundamentos a la Ley Orgánica del Municipio Libre, Ley Numero 271 de Desarrollo Integral de la Juventud del Estado de Veracruz, en el capitulo tercero del instituto de la juventud  veracruzana  (INJUVER)  capítulo  primero,  Del  Objetivo  y  Atribuciones  del Instituto articulo 43, 44 y 45, este Titular del Instituto Municipal de la Juventud tiene las siguientes funciones</a:t>
                </a:r>
                <a:r>
                  <a:rPr lang="es-MX" sz="1100" dirty="0" smtClean="0">
                    <a:latin typeface="Arial" panose="020B0604020202020204" pitchFamily="34" charset="0"/>
                    <a:cs typeface="Arial" panose="020B0604020202020204" pitchFamily="34" charset="0"/>
                  </a:rPr>
                  <a:t>:</a:t>
                </a:r>
                <a:endParaRPr lang="es-MX" sz="1100" dirty="0">
                  <a:latin typeface="Arial" panose="020B0604020202020204" pitchFamily="34" charset="0"/>
                  <a:cs typeface="Arial" panose="020B0604020202020204" pitchFamily="34" charset="0"/>
                </a:endParaRP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Apegarse en todo momento a lo establecido en la Ley 271 del estado de Veracruz</a:t>
                </a: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Representar al INJUVER en el municipio de que se trate.</a:t>
                </a: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Coordinar las actividades del Comité Municipal de la Juventud, a través de los miembros del mismo, siguiendo las directrices del INJUVER.</a:t>
                </a: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Activar al INJUVER entre la población en la que lo represente, invitando a participar a la juventud en sus convocatorias, certámenes, encuentros, así como generar sus propias actividades dependiendo de las necesidades del municipio de que se trate.</a:t>
                </a: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Acordar con el INJUVER las políticas de difusión, promoción y actividades diversas del Comité Municipal de la juventud</a:t>
                </a:r>
                <a:r>
                  <a:rPr lang="es-MX" sz="1100" dirty="0" smtClean="0">
                    <a:latin typeface="Arial" panose="020B0604020202020204" pitchFamily="34" charset="0"/>
                    <a:cs typeface="Arial" panose="020B0604020202020204" pitchFamily="34" charset="0"/>
                  </a:rPr>
                  <a:t>.</a:t>
                </a:r>
              </a:p>
              <a:p>
                <a:pPr marL="22860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Establecer canales de información adecuados a fin de que sean difundidos oportunamente los programas y actividades que en materia de juventud aplique el INJUVER a través de los Comités en el municipio que se trate.</a:t>
                </a:r>
              </a:p>
              <a:p>
                <a:pPr lvl="0" algn="just">
                  <a:lnSpc>
                    <a:spcPct val="150000"/>
                  </a:lnSpc>
                  <a:buNone/>
                </a:pPr>
                <a:endParaRPr lang="es-MX" sz="1100" dirty="0">
                  <a:latin typeface="Arial" panose="020B0604020202020204" pitchFamily="34" charset="0"/>
                  <a:cs typeface="Arial" panose="020B0604020202020204" pitchFamily="34" charset="0"/>
                </a:endParaRPr>
              </a:p>
              <a:p>
                <a:pPr algn="just">
                  <a:lnSpc>
                    <a:spcPct val="150000"/>
                  </a:lnSpc>
                  <a:buFont typeface="Arial" panose="020B0604020202020204" pitchFamily="34" charset="0"/>
                  <a:buNone/>
                </a:pPr>
                <a:endParaRPr lang="es-MX" altLang="es-MX" sz="1100" dirty="0">
                  <a:latin typeface="Arial" panose="020B0604020202020204" pitchFamily="34" charset="0"/>
                  <a:cs typeface="Arial" panose="020B0604020202020204" pitchFamily="34" charset="0"/>
                </a:endParaRPr>
              </a:p>
              <a:p>
                <a:pPr algn="just">
                  <a:lnSpc>
                    <a:spcPct val="150000"/>
                  </a:lnSpc>
                  <a:spcBef>
                    <a:spcPct val="0"/>
                  </a:spcBef>
                  <a:buFontTx/>
                  <a:buNone/>
                </a:pPr>
                <a:endParaRPr lang="es-MX" altLang="es-MX" sz="1100" dirty="0">
                  <a:latin typeface="Arial" panose="020B0604020202020204" pitchFamily="34" charset="0"/>
                  <a:cs typeface="Arial" panose="020B0604020202020204" pitchFamily="34" charset="0"/>
                </a:endParaRPr>
              </a:p>
              <a:p>
                <a:pPr algn="just" eaLnBrk="1" hangingPunct="1">
                  <a:lnSpc>
                    <a:spcPct val="150000"/>
                  </a:lnSpc>
                  <a:spcBef>
                    <a:spcPct val="0"/>
                  </a:spcBef>
                  <a:buFontTx/>
                  <a:buNone/>
                </a:pPr>
                <a:r>
                  <a:rPr lang="es-MX" altLang="es-MX" sz="1100" dirty="0">
                    <a:latin typeface="Arial" panose="020B0604020202020204" pitchFamily="34" charset="0"/>
                    <a:cs typeface="Arial" panose="020B0604020202020204" pitchFamily="34" charset="0"/>
                  </a:rPr>
                  <a:t> </a:t>
                </a:r>
                <a:endParaRPr lang="es-ES" altLang="es-MX" sz="1100" dirty="0">
                  <a:latin typeface="Arial" panose="020B0604020202020204" pitchFamily="34" charset="0"/>
                  <a:cs typeface="Arial" panose="020B0604020202020204" pitchFamily="34" charset="0"/>
                </a:endParaRPr>
              </a:p>
            </p:txBody>
          </p:sp>
          <p:sp>
            <p:nvSpPr>
              <p:cNvPr id="8" name="96 CuadroTexto"/>
              <p:cNvSpPr txBox="1">
                <a:spLocks noChangeArrowheads="1"/>
              </p:cNvSpPr>
              <p:nvPr/>
            </p:nvSpPr>
            <p:spPr bwMode="auto">
              <a:xfrm>
                <a:off x="2162175" y="2392363"/>
                <a:ext cx="2559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b="1">
                  <a:solidFill>
                    <a:srgbClr val="000000"/>
                  </a:solidFill>
                  <a:latin typeface="Arial" panose="020B0604020202020204" pitchFamily="34" charset="0"/>
                </a:endParaRPr>
              </a:p>
            </p:txBody>
          </p:sp>
          <p:sp>
            <p:nvSpPr>
              <p:cNvPr id="9" name="95 Rectángulo"/>
              <p:cNvSpPr>
                <a:spLocks noChangeArrowheads="1"/>
              </p:cNvSpPr>
              <p:nvPr/>
            </p:nvSpPr>
            <p:spPr bwMode="auto">
              <a:xfrm>
                <a:off x="687388" y="2351088"/>
                <a:ext cx="5724525" cy="431800"/>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b="1">
                  <a:solidFill>
                    <a:srgbClr val="FFFFFF"/>
                  </a:solidFill>
                  <a:latin typeface="Arial" panose="020B0604020202020204" pitchFamily="34" charset="0"/>
                </a:endParaRPr>
              </a:p>
            </p:txBody>
          </p:sp>
          <p:sp>
            <p:nvSpPr>
              <p:cNvPr id="10" name="CuadroTexto 1"/>
              <p:cNvSpPr txBox="1">
                <a:spLocks noChangeArrowheads="1"/>
              </p:cNvSpPr>
              <p:nvPr/>
            </p:nvSpPr>
            <p:spPr bwMode="auto">
              <a:xfrm>
                <a:off x="2603500" y="2427288"/>
                <a:ext cx="18446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MX" altLang="es-MX" sz="1600" b="1">
                    <a:latin typeface="Arial" panose="020B0604020202020204" pitchFamily="34" charset="0"/>
                  </a:rPr>
                  <a:t>FUNCIONES</a:t>
                </a:r>
              </a:p>
            </p:txBody>
          </p:sp>
        </p:grpSp>
      </p:grpSp>
      <p:sp>
        <p:nvSpPr>
          <p:cNvPr id="42"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- 01</a:t>
            </a:r>
            <a:endParaRPr lang="es-ES" altLang="es-MX" sz="900" dirty="0">
              <a:solidFill>
                <a:srgbClr val="000000"/>
              </a:solidFill>
              <a:latin typeface="Arial" panose="020B0604020202020204" pitchFamily="34" charset="0"/>
            </a:endParaRPr>
          </a:p>
        </p:txBody>
      </p:sp>
      <p:sp>
        <p:nvSpPr>
          <p:cNvPr id="43" name="26 CuadroTexto"/>
          <p:cNvSpPr txBox="1"/>
          <p:nvPr/>
        </p:nvSpPr>
        <p:spPr bwMode="auto">
          <a:xfrm>
            <a:off x="360363" y="1246188"/>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a:solidFill>
                  <a:srgbClr val="000000"/>
                </a:solidFill>
                <a:latin typeface="Arial"/>
                <a:cs typeface="Arial"/>
              </a:rPr>
              <a:t>  </a:t>
            </a:r>
            <a:r>
              <a:rPr lang="es-ES" sz="900" kern="0" dirty="0">
                <a:solidFill>
                  <a:srgbClr val="000000"/>
                </a:solidFill>
                <a:latin typeface="Arial"/>
                <a:cs typeface="Arial"/>
              </a:rPr>
              <a:t>TITULO DEL PUESTO</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JEFATURA INSTITUTO MUNICIPAL DE LA JUVENTUD</a:t>
            </a:r>
            <a:endParaRPr lang="es-ES" sz="800" kern="0" dirty="0">
              <a:solidFill>
                <a:srgbClr val="000000"/>
              </a:solidFill>
              <a:latin typeface="Arial"/>
              <a:cs typeface="Arial"/>
            </a:endParaRPr>
          </a:p>
        </p:txBody>
      </p:sp>
    </p:spTree>
    <p:extLst>
      <p:ext uri="{BB962C8B-B14F-4D97-AF65-F5344CB8AC3E}">
        <p14:creationId xmlns:p14="http://schemas.microsoft.com/office/powerpoint/2010/main" val="1784768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333375" y="395288"/>
            <a:ext cx="6218238" cy="8643937"/>
            <a:chOff x="333375" y="395288"/>
            <a:chExt cx="6218238" cy="8643937"/>
          </a:xfrm>
        </p:grpSpPr>
        <p:grpSp>
          <p:nvGrpSpPr>
            <p:cNvPr id="3" name="Grupo 1"/>
            <p:cNvGrpSpPr>
              <a:grpSpLocks/>
            </p:cNvGrpSpPr>
            <p:nvPr/>
          </p:nvGrpSpPr>
          <p:grpSpPr bwMode="auto">
            <a:xfrm>
              <a:off x="333375" y="395288"/>
              <a:ext cx="6218238" cy="8643937"/>
              <a:chOff x="332656" y="395288"/>
              <a:chExt cx="6218956" cy="8643937"/>
            </a:xfrm>
          </p:grpSpPr>
          <p:grpSp>
            <p:nvGrpSpPr>
              <p:cNvPr id="7" name="Grupo 27"/>
              <p:cNvGrpSpPr>
                <a:grpSpLocks/>
              </p:cNvGrpSpPr>
              <p:nvPr/>
            </p:nvGrpSpPr>
            <p:grpSpPr bwMode="auto">
              <a:xfrm>
                <a:off x="332656" y="395288"/>
                <a:ext cx="6191251" cy="8643937"/>
                <a:chOff x="332656" y="395536"/>
                <a:chExt cx="6191250" cy="8643938"/>
              </a:xfrm>
            </p:grpSpPr>
            <p:grpSp>
              <p:nvGrpSpPr>
                <p:cNvPr id="19" name="Grupo 3"/>
                <p:cNvGrpSpPr>
                  <a:grpSpLocks/>
                </p:cNvGrpSpPr>
                <p:nvPr/>
              </p:nvGrpSpPr>
              <p:grpSpPr bwMode="auto">
                <a:xfrm>
                  <a:off x="332656" y="395536"/>
                  <a:ext cx="6191250" cy="779462"/>
                  <a:chOff x="262376" y="468262"/>
                  <a:chExt cx="6191250" cy="779463"/>
                </a:xfrm>
              </p:grpSpPr>
              <p:sp>
                <p:nvSpPr>
                  <p:cNvPr id="33"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34"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5"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6"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37"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38"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40"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 name="34 Grupo"/>
                <p:cNvGrpSpPr>
                  <a:grpSpLocks/>
                </p:cNvGrpSpPr>
                <p:nvPr/>
              </p:nvGrpSpPr>
              <p:grpSpPr bwMode="auto">
                <a:xfrm>
                  <a:off x="475531" y="8021887"/>
                  <a:ext cx="5975350" cy="649287"/>
                  <a:chOff x="476250" y="8243888"/>
                  <a:chExt cx="5975357" cy="649287"/>
                </a:xfrm>
              </p:grpSpPr>
              <p:sp>
                <p:nvSpPr>
                  <p:cNvPr id="22"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23"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4"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25"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6"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7"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8"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29"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30"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31"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32"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21"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dirty="0">
                      <a:latin typeface="Arial" panose="020B0604020202020204" pitchFamily="34" charset="0"/>
                    </a:rPr>
                    <a:t>1</a:t>
                  </a:r>
                  <a:r>
                    <a:rPr lang="es-MX" altLang="es-MX" sz="1200" dirty="0" smtClean="0">
                      <a:latin typeface="Arial" panose="020B0604020202020204" pitchFamily="34" charset="0"/>
                    </a:rPr>
                    <a:t>3</a:t>
                  </a:r>
                  <a:endParaRPr lang="es-MX" altLang="es-MX" sz="1200" dirty="0">
                    <a:latin typeface="Arial" panose="020B0604020202020204" pitchFamily="34" charset="0"/>
                  </a:endParaRPr>
                </a:p>
              </p:txBody>
            </p:sp>
          </p:grpSp>
          <p:grpSp>
            <p:nvGrpSpPr>
              <p:cNvPr id="8" name="Grupo 46"/>
              <p:cNvGrpSpPr>
                <a:grpSpLocks/>
              </p:cNvGrpSpPr>
              <p:nvPr/>
            </p:nvGrpSpPr>
            <p:grpSpPr bwMode="auto">
              <a:xfrm>
                <a:off x="797132" y="2396622"/>
                <a:ext cx="5543550" cy="4165755"/>
                <a:chOff x="797132" y="2392363"/>
                <a:chExt cx="5543550" cy="3776164"/>
              </a:xfrm>
            </p:grpSpPr>
            <p:sp>
              <p:nvSpPr>
                <p:cNvPr id="16" name="87 CuadroTexto"/>
                <p:cNvSpPr txBox="1">
                  <a:spLocks noChangeArrowheads="1"/>
                </p:cNvSpPr>
                <p:nvPr/>
              </p:nvSpPr>
              <p:spPr bwMode="auto">
                <a:xfrm>
                  <a:off x="797132" y="2417472"/>
                  <a:ext cx="5543550" cy="3751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28600" lvl="0" indent="-228600" algn="just">
                    <a:lnSpc>
                      <a:spcPct val="150000"/>
                    </a:lnSpc>
                    <a:buFont typeface="+mj-lt"/>
                    <a:buAutoNum type="arabicPeriod" startAt="7"/>
                  </a:pPr>
                  <a:r>
                    <a:rPr lang="es-MX" sz="1100" dirty="0">
                      <a:latin typeface="Arial" panose="020B0604020202020204" pitchFamily="34" charset="0"/>
                      <a:cs typeface="Arial" panose="020B0604020202020204" pitchFamily="34" charset="0"/>
                    </a:rPr>
                    <a:t>Promover el mejoramiento técnico, administrativo y patrimonial del CMJ; Recibir la renuncia motivada presentada por cualquier miembro del Comité y hacerlo del conocimiento de INJUVER así como de los nuevos nombramientos dentro del mismo, a través de la Subdirección de Coordinación y Evaluación del Instituto.</a:t>
                  </a:r>
                </a:p>
                <a:p>
                  <a:pPr marL="228600" lvl="0" indent="-228600" algn="just">
                    <a:lnSpc>
                      <a:spcPct val="150000"/>
                    </a:lnSpc>
                    <a:buFont typeface="+mj-lt"/>
                    <a:buAutoNum type="arabicPeriod" startAt="8"/>
                  </a:pPr>
                  <a:r>
                    <a:rPr lang="es-MX" sz="1100" dirty="0">
                      <a:latin typeface="Arial" panose="020B0604020202020204" pitchFamily="34" charset="0"/>
                      <a:cs typeface="Arial" panose="020B0604020202020204" pitchFamily="34" charset="0"/>
                    </a:rPr>
                    <a:t>Presentar al INJUVER a través de la Subdirección de Coordinación y Evaluación, el informe de gestión del Comité cada cuatro meses, o cuando el Director General así lo requiera.</a:t>
                  </a:r>
                </a:p>
                <a:p>
                  <a:pPr marL="228600" lvl="0" indent="-228600" algn="just">
                    <a:lnSpc>
                      <a:spcPct val="150000"/>
                    </a:lnSpc>
                    <a:buFont typeface="+mj-lt"/>
                    <a:buAutoNum type="arabicPeriod" startAt="9"/>
                  </a:pPr>
                  <a:r>
                    <a:rPr lang="es-MX" sz="1100" dirty="0">
                      <a:latin typeface="Arial" panose="020B0604020202020204" pitchFamily="34" charset="0"/>
                      <a:cs typeface="Arial" panose="020B0604020202020204" pitchFamily="34" charset="0"/>
                    </a:rPr>
                    <a:t>Coordinarse con las distintas direcciones municipales, dependiendo del evento que se realice en beneficio de los jóvenes. </a:t>
                  </a:r>
                </a:p>
                <a:p>
                  <a:pPr marL="228600" lvl="0" indent="-228600" algn="just">
                    <a:lnSpc>
                      <a:spcPct val="150000"/>
                    </a:lnSpc>
                    <a:buFont typeface="+mj-lt"/>
                    <a:buAutoNum type="arabicPeriod" startAt="10"/>
                  </a:pPr>
                  <a:r>
                    <a:rPr lang="es-MX" sz="1100" dirty="0">
                      <a:latin typeface="Arial" panose="020B0604020202020204" pitchFamily="34" charset="0"/>
                      <a:cs typeface="Arial" panose="020B0604020202020204" pitchFamily="34" charset="0"/>
                    </a:rPr>
                    <a:t>Monitorear la gestión de recursos federales, estatales y municipales, encausados a la juventud del municipio de La Antigua</a:t>
                  </a:r>
                  <a:r>
                    <a:rPr lang="es-MX" sz="1100" dirty="0" smtClean="0">
                      <a:latin typeface="Arial" panose="020B0604020202020204" pitchFamily="34" charset="0"/>
                      <a:cs typeface="Arial" panose="020B0604020202020204" pitchFamily="34" charset="0"/>
                    </a:rPr>
                    <a:t>.</a:t>
                  </a:r>
                  <a:r>
                    <a:rPr lang="es-MX" sz="1100" dirty="0">
                      <a:latin typeface="Arial" panose="020B0604020202020204" pitchFamily="34" charset="0"/>
                      <a:cs typeface="Arial" panose="020B0604020202020204" pitchFamily="34" charset="0"/>
                    </a:rPr>
                    <a:t> </a:t>
                  </a:r>
                </a:p>
                <a:p>
                  <a:pPr marL="228600" indent="-228600" algn="just">
                    <a:lnSpc>
                      <a:spcPct val="150000"/>
                    </a:lnSpc>
                    <a:buFont typeface="+mj-lt"/>
                    <a:buAutoNum type="arabicPeriod" startAt="11"/>
                  </a:pPr>
                  <a:r>
                    <a:rPr lang="es-MX" sz="1100" dirty="0" smtClean="0">
                      <a:latin typeface="Arial" panose="020B0604020202020204" pitchFamily="34" charset="0"/>
                      <a:cs typeface="Arial" panose="020B0604020202020204" pitchFamily="34" charset="0"/>
                    </a:rPr>
                    <a:t>Las </a:t>
                  </a:r>
                  <a:r>
                    <a:rPr lang="es-MX" sz="1100" dirty="0">
                      <a:latin typeface="Arial" panose="020B0604020202020204" pitchFamily="34" charset="0"/>
                      <a:cs typeface="Arial" panose="020B0604020202020204" pitchFamily="34" charset="0"/>
                    </a:rPr>
                    <a:t>demás que establezca la presente Ley y la normatividad aplicable.</a:t>
                  </a:r>
                </a:p>
                <a:p>
                  <a:pPr algn="just">
                    <a:lnSpc>
                      <a:spcPct val="150000"/>
                    </a:lnSpc>
                    <a:buFont typeface="Arial" panose="020B0604020202020204" pitchFamily="34" charset="0"/>
                    <a:buNone/>
                  </a:pPr>
                  <a:endParaRPr lang="es-MX" altLang="es-MX" sz="1100" dirty="0">
                    <a:latin typeface="Arial" panose="020B0604020202020204" pitchFamily="34" charset="0"/>
                    <a:cs typeface="Arial" panose="020B0604020202020204" pitchFamily="34" charset="0"/>
                  </a:endParaRPr>
                </a:p>
                <a:p>
                  <a:pPr algn="just">
                    <a:lnSpc>
                      <a:spcPct val="150000"/>
                    </a:lnSpc>
                    <a:buFont typeface="Arial" panose="020B0604020202020204" pitchFamily="34" charset="0"/>
                    <a:buNone/>
                  </a:pPr>
                  <a:endParaRPr lang="es-MX" altLang="es-MX" sz="1100" dirty="0">
                    <a:latin typeface="Arial" panose="020B0604020202020204" pitchFamily="34" charset="0"/>
                    <a:cs typeface="Arial" panose="020B0604020202020204" pitchFamily="34" charset="0"/>
                  </a:endParaRPr>
                </a:p>
                <a:p>
                  <a:pPr algn="just">
                    <a:lnSpc>
                      <a:spcPct val="150000"/>
                    </a:lnSpc>
                    <a:buFont typeface="Arial" panose="020B0604020202020204" pitchFamily="34" charset="0"/>
                    <a:buNone/>
                  </a:pPr>
                  <a:r>
                    <a:rPr lang="es-MX" altLang="es-MX" sz="1100" dirty="0">
                      <a:latin typeface="Arial" panose="020B0604020202020204" pitchFamily="34" charset="0"/>
                      <a:cs typeface="Arial" panose="020B0604020202020204" pitchFamily="34" charset="0"/>
                    </a:rPr>
                    <a:t> </a:t>
                  </a:r>
                  <a:endParaRPr lang="es-ES" altLang="es-MX" sz="1100" dirty="0">
                    <a:latin typeface="Arial" panose="020B0604020202020204" pitchFamily="34" charset="0"/>
                    <a:cs typeface="Arial" panose="020B0604020202020204" pitchFamily="34" charset="0"/>
                  </a:endParaRPr>
                </a:p>
              </p:txBody>
            </p:sp>
            <p:sp>
              <p:nvSpPr>
                <p:cNvPr id="17" name="35 CuadroTexto"/>
                <p:cNvSpPr txBox="1">
                  <a:spLocks noChangeArrowheads="1"/>
                </p:cNvSpPr>
                <p:nvPr/>
              </p:nvSpPr>
              <p:spPr bwMode="auto">
                <a:xfrm>
                  <a:off x="849313" y="2700338"/>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s-MX" altLang="es-MX" sz="1800">
                    <a:latin typeface="Arial" panose="020B0604020202020204" pitchFamily="34" charset="0"/>
                  </a:endParaRPr>
                </a:p>
              </p:txBody>
            </p:sp>
            <p:sp>
              <p:nvSpPr>
                <p:cNvPr id="18" name="96 CuadroTexto"/>
                <p:cNvSpPr txBox="1">
                  <a:spLocks noChangeArrowheads="1"/>
                </p:cNvSpPr>
                <p:nvPr/>
              </p:nvSpPr>
              <p:spPr bwMode="auto">
                <a:xfrm>
                  <a:off x="2162175" y="2392363"/>
                  <a:ext cx="2559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b="1">
                    <a:solidFill>
                      <a:srgbClr val="000000"/>
                    </a:solidFill>
                    <a:latin typeface="Arial" panose="020B0604020202020204" pitchFamily="34" charset="0"/>
                  </a:endParaRPr>
                </a:p>
              </p:txBody>
            </p:sp>
          </p:grpSp>
          <p:grpSp>
            <p:nvGrpSpPr>
              <p:cNvPr id="9" name="Grupo 4"/>
              <p:cNvGrpSpPr>
                <a:grpSpLocks/>
              </p:cNvGrpSpPr>
              <p:nvPr/>
            </p:nvGrpSpPr>
            <p:grpSpPr bwMode="auto">
              <a:xfrm>
                <a:off x="360363" y="1263650"/>
                <a:ext cx="6191249" cy="790551"/>
                <a:chOff x="360363" y="1263650"/>
                <a:chExt cx="6191249" cy="790551"/>
              </a:xfrm>
            </p:grpSpPr>
            <p:sp>
              <p:nvSpPr>
                <p:cNvPr id="10" name="4 Rectángulo"/>
                <p:cNvSpPr>
                  <a:spLocks noChangeArrowheads="1"/>
                </p:cNvSpPr>
                <p:nvPr/>
              </p:nvSpPr>
              <p:spPr bwMode="auto">
                <a:xfrm>
                  <a:off x="360363" y="1263650"/>
                  <a:ext cx="6191249" cy="790551"/>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11" name="9 Conector recto"/>
                <p:cNvCxnSpPr>
                  <a:cxnSpLocks noChangeShapeType="1"/>
                </p:cNvCxnSpPr>
                <p:nvPr/>
              </p:nvCxnSpPr>
              <p:spPr bwMode="auto">
                <a:xfrm>
                  <a:off x="4535487" y="1263650"/>
                  <a:ext cx="1588"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2" name="10 Conector recto"/>
                <p:cNvCxnSpPr>
                  <a:cxnSpLocks noChangeShapeType="1"/>
                </p:cNvCxnSpPr>
                <p:nvPr/>
              </p:nvCxnSpPr>
              <p:spPr bwMode="auto">
                <a:xfrm>
                  <a:off x="2376488" y="1263650"/>
                  <a:ext cx="0"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3" name="15 Conector recto"/>
                <p:cNvCxnSpPr>
                  <a:cxnSpLocks noChangeShapeType="1"/>
                </p:cNvCxnSpPr>
                <p:nvPr/>
              </p:nvCxnSpPr>
              <p:spPr bwMode="auto">
                <a:xfrm>
                  <a:off x="360363" y="1695437"/>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4" name="28 CuadroTexto"/>
                <p:cNvSpPr txBox="1">
                  <a:spLocks noChangeArrowheads="1"/>
                </p:cNvSpPr>
                <p:nvPr/>
              </p:nvSpPr>
              <p:spPr bwMode="auto">
                <a:xfrm>
                  <a:off x="2376488" y="1406521"/>
                  <a:ext cx="19431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150000"/>
                    </a:lnSpc>
                    <a:spcBef>
                      <a:spcPct val="0"/>
                    </a:spcBef>
                    <a:buFontTx/>
                    <a:buNone/>
                  </a:pPr>
                  <a:r>
                    <a:rPr lang="es-ES" altLang="es-MX" sz="1000">
                      <a:solidFill>
                        <a:srgbClr val="000000"/>
                      </a:solidFill>
                      <a:latin typeface="Arial" panose="020B0604020202020204" pitchFamily="34" charset="0"/>
                    </a:rPr>
                    <a:t>NUMERO DE NIVEL</a:t>
                  </a:r>
                </a:p>
                <a:p>
                  <a:pPr algn="ctr" eaLnBrk="1" hangingPunct="1">
                    <a:lnSpc>
                      <a:spcPct val="150000"/>
                    </a:lnSpc>
                    <a:spcBef>
                      <a:spcPct val="0"/>
                    </a:spcBef>
                    <a:buFontTx/>
                    <a:buNone/>
                  </a:pPr>
                  <a:r>
                    <a:rPr lang="es-ES" altLang="es-MX" sz="1000">
                      <a:solidFill>
                        <a:srgbClr val="000000"/>
                      </a:solidFill>
                      <a:latin typeface="Arial" panose="020B0604020202020204" pitchFamily="34" charset="0"/>
                    </a:rPr>
                    <a:t>CINCO</a:t>
                  </a:r>
                </a:p>
              </p:txBody>
            </p:sp>
            <p:sp>
              <p:nvSpPr>
                <p:cNvPr id="15" name="29 CuadroTexto"/>
                <p:cNvSpPr txBox="1">
                  <a:spLocks noChangeArrowheads="1"/>
                </p:cNvSpPr>
                <p:nvPr/>
              </p:nvSpPr>
              <p:spPr bwMode="auto">
                <a:xfrm>
                  <a:off x="4464050" y="1335086"/>
                  <a:ext cx="2016125" cy="6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900">
                      <a:solidFill>
                        <a:srgbClr val="000000"/>
                      </a:solidFill>
                      <a:latin typeface="Arial" panose="020B0604020202020204" pitchFamily="34" charset="0"/>
                    </a:rPr>
                    <a:t>PERFIL APROBADO</a:t>
                  </a:r>
                </a:p>
                <a:p>
                  <a:pPr algn="ctr" eaLnBrk="1" hangingPunct="1">
                    <a:spcBef>
                      <a:spcPct val="0"/>
                    </a:spcBef>
                    <a:buFontTx/>
                    <a:buNone/>
                  </a:pPr>
                  <a:r>
                    <a:rPr lang="es-ES" altLang="es-MX" sz="900">
                      <a:solidFill>
                        <a:srgbClr val="000000"/>
                      </a:solidFill>
                      <a:latin typeface="Arial" panose="020B0604020202020204" pitchFamily="34" charset="0"/>
                    </a:rPr>
                    <a:t>POR:</a:t>
                  </a:r>
                </a:p>
                <a:p>
                  <a:pPr algn="ctr" eaLnBrk="1" hangingPunct="1">
                    <a:spcBef>
                      <a:spcPct val="0"/>
                    </a:spcBef>
                    <a:buFontTx/>
                    <a:buNone/>
                  </a:pPr>
                  <a:endParaRPr lang="es-ES" altLang="es-MX" sz="900">
                    <a:solidFill>
                      <a:srgbClr val="000000"/>
                    </a:solidFill>
                    <a:latin typeface="Arial" panose="020B0604020202020204" pitchFamily="34" charset="0"/>
                  </a:endParaRPr>
                </a:p>
                <a:p>
                  <a:pPr algn="ctr" eaLnBrk="1" hangingPunct="1">
                    <a:spcBef>
                      <a:spcPct val="0"/>
                    </a:spcBef>
                    <a:buFontTx/>
                    <a:buNone/>
                  </a:pPr>
                  <a:r>
                    <a:rPr lang="es-ES" altLang="es-MX" sz="900">
                      <a:solidFill>
                        <a:srgbClr val="000000"/>
                      </a:solidFill>
                      <a:latin typeface="Arial" panose="020B0604020202020204" pitchFamily="34" charset="0"/>
                    </a:rPr>
                    <a:t>PRESIDENCIA</a:t>
                  </a:r>
                </a:p>
              </p:txBody>
            </p:sp>
          </p:grpSp>
        </p:grpSp>
        <p:sp>
          <p:nvSpPr>
            <p:cNvPr id="4" name="CuadroTexto 28"/>
            <p:cNvSpPr txBox="1">
              <a:spLocks noChangeArrowheads="1"/>
            </p:cNvSpPr>
            <p:nvPr/>
          </p:nvSpPr>
          <p:spPr bwMode="auto">
            <a:xfrm>
              <a:off x="4973638" y="8453438"/>
              <a:ext cx="1406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r>
                <a:rPr lang="es-MX" altLang="es-MX" sz="800">
                  <a:latin typeface="Arial" panose="020B0604020202020204" pitchFamily="34" charset="0"/>
                </a:rPr>
                <a:t>15 DE NOVIEMBRE 2014</a:t>
              </a:r>
            </a:p>
          </p:txBody>
        </p:sp>
      </p:grpSp>
      <p:sp>
        <p:nvSpPr>
          <p:cNvPr id="41"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a:t>
            </a:r>
            <a:r>
              <a:rPr lang="es-ES" altLang="es-MX" sz="900" dirty="0" smtClean="0">
                <a:solidFill>
                  <a:srgbClr val="000000"/>
                </a:solidFill>
                <a:latin typeface="Arial" panose="020B0604020202020204" pitchFamily="34" charset="0"/>
              </a:rPr>
              <a:t>01</a:t>
            </a:r>
            <a:endParaRPr lang="es-ES" altLang="es-MX" sz="900" dirty="0">
              <a:solidFill>
                <a:srgbClr val="000000"/>
              </a:solidFill>
              <a:latin typeface="Arial" panose="020B0604020202020204" pitchFamily="34" charset="0"/>
            </a:endParaRPr>
          </a:p>
        </p:txBody>
      </p:sp>
      <p:sp>
        <p:nvSpPr>
          <p:cNvPr id="42" name="26 CuadroTexto"/>
          <p:cNvSpPr txBox="1"/>
          <p:nvPr/>
        </p:nvSpPr>
        <p:spPr bwMode="auto">
          <a:xfrm>
            <a:off x="360363" y="1246188"/>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a:solidFill>
                  <a:srgbClr val="000000"/>
                </a:solidFill>
                <a:latin typeface="Arial"/>
                <a:cs typeface="Arial"/>
              </a:rPr>
              <a:t>  </a:t>
            </a:r>
            <a:r>
              <a:rPr lang="es-ES" sz="900" kern="0" dirty="0">
                <a:solidFill>
                  <a:srgbClr val="000000"/>
                </a:solidFill>
                <a:latin typeface="Arial"/>
                <a:cs typeface="Arial"/>
              </a:rPr>
              <a:t>TITULO DEL PUESTO</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JEFATURA INSTITUTO MUNICIPAL DE LA JUVENTUD</a:t>
            </a:r>
            <a:endParaRPr lang="es-ES" sz="800" kern="0" dirty="0">
              <a:solidFill>
                <a:srgbClr val="000000"/>
              </a:solidFill>
              <a:latin typeface="Arial"/>
              <a:cs typeface="Arial"/>
            </a:endParaRPr>
          </a:p>
        </p:txBody>
      </p:sp>
      <p:sp>
        <p:nvSpPr>
          <p:cNvPr id="43" name="27 CuadroTexto"/>
          <p:cNvSpPr txBox="1">
            <a:spLocks noChangeArrowheads="1"/>
          </p:cNvSpPr>
          <p:nvPr/>
        </p:nvSpPr>
        <p:spPr bwMode="auto">
          <a:xfrm>
            <a:off x="797797" y="1695247"/>
            <a:ext cx="11523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dirty="0">
                <a:solidFill>
                  <a:srgbClr val="000000"/>
                </a:solidFill>
                <a:latin typeface="Arial" panose="020B0604020202020204" pitchFamily="34" charset="0"/>
              </a:rPr>
              <a:t>    </a:t>
            </a:r>
            <a:r>
              <a:rPr lang="es-ES" altLang="es-MX" sz="900" dirty="0">
                <a:solidFill>
                  <a:srgbClr val="000000"/>
                </a:solidFill>
                <a:latin typeface="Arial" panose="020B0604020202020204" pitchFamily="34" charset="0"/>
              </a:rPr>
              <a:t>REPORTA A </a:t>
            </a:r>
            <a:r>
              <a:rPr lang="es-ES" altLang="es-MX" sz="800" dirty="0" smtClean="0">
                <a:solidFill>
                  <a:srgbClr val="000000"/>
                </a:solidFill>
                <a:latin typeface="Arial" panose="020B0604020202020204" pitchFamily="34" charset="0"/>
              </a:rPr>
              <a:t>:</a:t>
            </a:r>
            <a:endParaRPr lang="es-ES" altLang="es-MX" sz="800" dirty="0">
              <a:solidFill>
                <a:srgbClr val="000000"/>
              </a:solidFill>
              <a:latin typeface="Arial" panose="020B0604020202020204" pitchFamily="34" charset="0"/>
            </a:endParaRPr>
          </a:p>
          <a:p>
            <a:pPr algn="just" eaLnBrk="1" hangingPunct="1">
              <a:spcBef>
                <a:spcPct val="0"/>
              </a:spcBef>
              <a:buFontTx/>
              <a:buNone/>
            </a:pPr>
            <a:r>
              <a:rPr lang="es-ES" altLang="es-MX" sz="900" dirty="0">
                <a:solidFill>
                  <a:srgbClr val="000000"/>
                </a:solidFill>
                <a:latin typeface="Arial" panose="020B0604020202020204" pitchFamily="34" charset="0"/>
              </a:rPr>
              <a:t>  PRESIDENCIA</a:t>
            </a:r>
          </a:p>
        </p:txBody>
      </p:sp>
    </p:spTree>
    <p:extLst>
      <p:ext uri="{BB962C8B-B14F-4D97-AF65-F5344CB8AC3E}">
        <p14:creationId xmlns:p14="http://schemas.microsoft.com/office/powerpoint/2010/main" val="1472937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24"/>
          <p:cNvGrpSpPr>
            <a:grpSpLocks/>
          </p:cNvGrpSpPr>
          <p:nvPr/>
        </p:nvGrpSpPr>
        <p:grpSpPr bwMode="auto">
          <a:xfrm>
            <a:off x="333375" y="395288"/>
            <a:ext cx="6218237" cy="8643937"/>
            <a:chOff x="332656" y="395288"/>
            <a:chExt cx="6218956" cy="8643937"/>
          </a:xfrm>
        </p:grpSpPr>
        <p:grpSp>
          <p:nvGrpSpPr>
            <p:cNvPr id="3" name="Grupo 27"/>
            <p:cNvGrpSpPr>
              <a:grpSpLocks/>
            </p:cNvGrpSpPr>
            <p:nvPr/>
          </p:nvGrpSpPr>
          <p:grpSpPr bwMode="auto">
            <a:xfrm>
              <a:off x="332656" y="395288"/>
              <a:ext cx="6191251" cy="8643937"/>
              <a:chOff x="332656" y="395536"/>
              <a:chExt cx="6191250" cy="8643938"/>
            </a:xfrm>
          </p:grpSpPr>
          <p:grpSp>
            <p:nvGrpSpPr>
              <p:cNvPr id="20" name="Grupo 44"/>
              <p:cNvGrpSpPr>
                <a:grpSpLocks/>
              </p:cNvGrpSpPr>
              <p:nvPr/>
            </p:nvGrpSpPr>
            <p:grpSpPr bwMode="auto">
              <a:xfrm>
                <a:off x="332656" y="395536"/>
                <a:ext cx="6191250" cy="779462"/>
                <a:chOff x="262376" y="468262"/>
                <a:chExt cx="6191250" cy="779463"/>
              </a:xfrm>
            </p:grpSpPr>
            <p:sp>
              <p:nvSpPr>
                <p:cNvPr id="34"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35"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6"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7"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38"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39"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41"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1" name="34 Grupo"/>
              <p:cNvGrpSpPr>
                <a:grpSpLocks/>
              </p:cNvGrpSpPr>
              <p:nvPr/>
            </p:nvGrpSpPr>
            <p:grpSpPr bwMode="auto">
              <a:xfrm>
                <a:off x="475531" y="8021887"/>
                <a:ext cx="5975350" cy="649287"/>
                <a:chOff x="476250" y="8243888"/>
                <a:chExt cx="5975357" cy="649287"/>
              </a:xfrm>
            </p:grpSpPr>
            <p:sp>
              <p:nvSpPr>
                <p:cNvPr id="23"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24"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5"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26"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7"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8"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9"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30"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31"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32"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33"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22"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dirty="0" smtClean="0">
                    <a:latin typeface="Arial" panose="020B0604020202020204" pitchFamily="34" charset="0"/>
                  </a:rPr>
                  <a:t>14</a:t>
                </a:r>
                <a:endParaRPr lang="es-MX" altLang="es-MX" sz="1200" dirty="0">
                  <a:latin typeface="Arial" panose="020B0604020202020204" pitchFamily="34" charset="0"/>
                </a:endParaRPr>
              </a:p>
            </p:txBody>
          </p:sp>
        </p:grpSp>
        <p:sp>
          <p:nvSpPr>
            <p:cNvPr id="4" name="69 Rectángulo"/>
            <p:cNvSpPr>
              <a:spLocks noChangeArrowheads="1"/>
            </p:cNvSpPr>
            <p:nvPr/>
          </p:nvSpPr>
          <p:spPr bwMode="auto">
            <a:xfrm>
              <a:off x="647701" y="4854467"/>
              <a:ext cx="5724524" cy="431787"/>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sp>
          <p:nvSpPr>
            <p:cNvPr id="5" name="69 Rectángulo"/>
            <p:cNvSpPr>
              <a:spLocks noChangeArrowheads="1"/>
            </p:cNvSpPr>
            <p:nvPr/>
          </p:nvSpPr>
          <p:spPr bwMode="auto">
            <a:xfrm>
              <a:off x="647701" y="2195485"/>
              <a:ext cx="5724524" cy="431787"/>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grpSp>
          <p:nvGrpSpPr>
            <p:cNvPr id="6" name="Grupo 28"/>
            <p:cNvGrpSpPr>
              <a:grpSpLocks/>
            </p:cNvGrpSpPr>
            <p:nvPr/>
          </p:nvGrpSpPr>
          <p:grpSpPr bwMode="auto">
            <a:xfrm>
              <a:off x="360363" y="1263650"/>
              <a:ext cx="6191249" cy="790551"/>
              <a:chOff x="360363" y="1263650"/>
              <a:chExt cx="6191249" cy="790551"/>
            </a:xfrm>
          </p:grpSpPr>
          <p:sp>
            <p:nvSpPr>
              <p:cNvPr id="14" name="4 Rectángulo"/>
              <p:cNvSpPr>
                <a:spLocks noChangeArrowheads="1"/>
              </p:cNvSpPr>
              <p:nvPr/>
            </p:nvSpPr>
            <p:spPr bwMode="auto">
              <a:xfrm>
                <a:off x="360363" y="1263650"/>
                <a:ext cx="6191249" cy="790551"/>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15" name="9 Conector recto"/>
              <p:cNvCxnSpPr>
                <a:cxnSpLocks noChangeShapeType="1"/>
              </p:cNvCxnSpPr>
              <p:nvPr/>
            </p:nvCxnSpPr>
            <p:spPr bwMode="auto">
              <a:xfrm>
                <a:off x="4535487" y="1263650"/>
                <a:ext cx="1588"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6" name="10 Conector recto"/>
              <p:cNvCxnSpPr>
                <a:cxnSpLocks noChangeShapeType="1"/>
              </p:cNvCxnSpPr>
              <p:nvPr/>
            </p:nvCxnSpPr>
            <p:spPr bwMode="auto">
              <a:xfrm>
                <a:off x="2376488" y="1263650"/>
                <a:ext cx="0"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7" name="15 Conector recto"/>
              <p:cNvCxnSpPr>
                <a:cxnSpLocks noChangeShapeType="1"/>
              </p:cNvCxnSpPr>
              <p:nvPr/>
            </p:nvCxnSpPr>
            <p:spPr bwMode="auto">
              <a:xfrm>
                <a:off x="360363" y="1695437"/>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8" name="28 CuadroTexto"/>
              <p:cNvSpPr txBox="1">
                <a:spLocks noChangeArrowheads="1"/>
              </p:cNvSpPr>
              <p:nvPr/>
            </p:nvSpPr>
            <p:spPr bwMode="auto">
              <a:xfrm>
                <a:off x="2376488" y="1406521"/>
                <a:ext cx="19431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150000"/>
                  </a:lnSpc>
                  <a:spcBef>
                    <a:spcPct val="0"/>
                  </a:spcBef>
                  <a:buFontTx/>
                  <a:buNone/>
                </a:pPr>
                <a:r>
                  <a:rPr lang="es-ES" altLang="es-MX" sz="1000" dirty="0">
                    <a:solidFill>
                      <a:srgbClr val="000000"/>
                    </a:solidFill>
                    <a:latin typeface="Arial" panose="020B0604020202020204" pitchFamily="34" charset="0"/>
                  </a:rPr>
                  <a:t>NUMERO DE NIVEL</a:t>
                </a:r>
              </a:p>
              <a:p>
                <a:pPr algn="ctr" eaLnBrk="1" hangingPunct="1">
                  <a:lnSpc>
                    <a:spcPct val="150000"/>
                  </a:lnSpc>
                  <a:spcBef>
                    <a:spcPct val="0"/>
                  </a:spcBef>
                  <a:buFontTx/>
                  <a:buNone/>
                </a:pPr>
                <a:r>
                  <a:rPr lang="es-ES" altLang="es-MX" sz="1000" dirty="0" smtClean="0">
                    <a:solidFill>
                      <a:srgbClr val="000000"/>
                    </a:solidFill>
                    <a:latin typeface="Arial" panose="020B0604020202020204" pitchFamily="34" charset="0"/>
                  </a:rPr>
                  <a:t>SEIS</a:t>
                </a:r>
                <a:endParaRPr lang="es-ES" altLang="es-MX" sz="1000" dirty="0">
                  <a:solidFill>
                    <a:srgbClr val="000000"/>
                  </a:solidFill>
                  <a:latin typeface="Arial" panose="020B0604020202020204" pitchFamily="34" charset="0"/>
                </a:endParaRPr>
              </a:p>
            </p:txBody>
          </p:sp>
          <p:sp>
            <p:nvSpPr>
              <p:cNvPr id="19" name="29 CuadroTexto"/>
              <p:cNvSpPr txBox="1">
                <a:spLocks noChangeArrowheads="1"/>
              </p:cNvSpPr>
              <p:nvPr/>
            </p:nvSpPr>
            <p:spPr bwMode="auto">
              <a:xfrm>
                <a:off x="4464050" y="1335086"/>
                <a:ext cx="2016125" cy="6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900">
                    <a:solidFill>
                      <a:srgbClr val="000000"/>
                    </a:solidFill>
                    <a:latin typeface="Arial" panose="020B0604020202020204" pitchFamily="34" charset="0"/>
                  </a:rPr>
                  <a:t>PERFIL APROBADO</a:t>
                </a:r>
              </a:p>
              <a:p>
                <a:pPr algn="ctr" eaLnBrk="1" hangingPunct="1">
                  <a:spcBef>
                    <a:spcPct val="0"/>
                  </a:spcBef>
                  <a:buFontTx/>
                  <a:buNone/>
                </a:pPr>
                <a:r>
                  <a:rPr lang="es-ES" altLang="es-MX" sz="900">
                    <a:solidFill>
                      <a:srgbClr val="000000"/>
                    </a:solidFill>
                    <a:latin typeface="Arial" panose="020B0604020202020204" pitchFamily="34" charset="0"/>
                  </a:rPr>
                  <a:t>POR:</a:t>
                </a:r>
              </a:p>
              <a:p>
                <a:pPr algn="ctr" eaLnBrk="1" hangingPunct="1">
                  <a:spcBef>
                    <a:spcPct val="0"/>
                  </a:spcBef>
                  <a:buFontTx/>
                  <a:buNone/>
                </a:pPr>
                <a:endParaRPr lang="es-ES" altLang="es-MX" sz="900">
                  <a:solidFill>
                    <a:srgbClr val="000000"/>
                  </a:solidFill>
                  <a:latin typeface="Arial" panose="020B0604020202020204" pitchFamily="34" charset="0"/>
                </a:endParaRPr>
              </a:p>
              <a:p>
                <a:pPr algn="ctr" eaLnBrk="1" hangingPunct="1">
                  <a:spcBef>
                    <a:spcPct val="0"/>
                  </a:spcBef>
                  <a:buFontTx/>
                  <a:buNone/>
                </a:pPr>
                <a:r>
                  <a:rPr lang="es-ES" altLang="es-MX" sz="900">
                    <a:solidFill>
                      <a:srgbClr val="000000"/>
                    </a:solidFill>
                    <a:latin typeface="Arial" panose="020B0604020202020204" pitchFamily="34" charset="0"/>
                  </a:rPr>
                  <a:t>PRESIDENCIA</a:t>
                </a:r>
              </a:p>
            </p:txBody>
          </p:sp>
        </p:grpSp>
        <p:sp>
          <p:nvSpPr>
            <p:cNvPr id="7" name="37 CuadroTexto"/>
            <p:cNvSpPr txBox="1">
              <a:spLocks noChangeArrowheads="1"/>
            </p:cNvSpPr>
            <p:nvPr/>
          </p:nvSpPr>
          <p:spPr bwMode="auto">
            <a:xfrm>
              <a:off x="720051" y="2786063"/>
              <a:ext cx="5730831" cy="2031325"/>
            </a:xfrm>
            <a:prstGeom prst="rect">
              <a:avLst/>
            </a:prstGeom>
            <a:noFill/>
            <a:ln w="9525">
              <a:noFill/>
              <a:miter lim="800000"/>
              <a:headEnd/>
              <a:tailEnd/>
            </a:ln>
          </p:spPr>
          <p:txBody>
            <a:bodyPr wrap="square">
              <a:spAutoFit/>
            </a:bodyPr>
            <a:lstStyle/>
            <a:p>
              <a:pPr algn="just">
                <a:lnSpc>
                  <a:spcPct val="150000"/>
                </a:lnSpc>
              </a:pPr>
              <a:r>
                <a:rPr lang="es-MX" sz="1200" dirty="0">
                  <a:latin typeface="Arial" panose="020B0604020202020204" pitchFamily="34" charset="0"/>
                  <a:cs typeface="Arial" panose="020B0604020202020204" pitchFamily="34" charset="0"/>
                </a:rPr>
                <a:t>Nombre del puesto:     AUXILIAR ADMO. DE JEFATURA </a:t>
              </a:r>
              <a:r>
                <a:rPr lang="es-MX" sz="1200" dirty="0" smtClean="0">
                  <a:latin typeface="Arial" panose="020B0604020202020204" pitchFamily="34" charset="0"/>
                  <a:cs typeface="Arial" panose="020B0604020202020204" pitchFamily="34" charset="0"/>
                </a:rPr>
                <a:t>INSTITUTO MUNICIPAL DE LA JUVENTUD  </a:t>
              </a:r>
            </a:p>
            <a:p>
              <a:pPr algn="just">
                <a:lnSpc>
                  <a:spcPct val="150000"/>
                </a:lnSpc>
              </a:pPr>
              <a:r>
                <a:rPr lang="es-MX" sz="1200" dirty="0" smtClean="0">
                  <a:latin typeface="Arial" panose="020B0604020202020204" pitchFamily="34" charset="0"/>
                  <a:cs typeface="Arial" panose="020B0604020202020204" pitchFamily="34" charset="0"/>
                </a:rPr>
                <a:t>Dependencia</a:t>
              </a:r>
              <a:r>
                <a:rPr lang="es-MX" sz="1200" dirty="0">
                  <a:latin typeface="Arial" panose="020B0604020202020204" pitchFamily="34" charset="0"/>
                  <a:cs typeface="Arial" panose="020B0604020202020204" pitchFamily="34" charset="0"/>
                </a:rPr>
                <a:t>:              </a:t>
              </a:r>
              <a:r>
                <a:rPr lang="es-MX" sz="1200" dirty="0" smtClean="0">
                  <a:latin typeface="Arial" panose="020B0604020202020204" pitchFamily="34" charset="0"/>
                  <a:cs typeface="Arial" panose="020B0604020202020204" pitchFamily="34" charset="0"/>
                </a:rPr>
                <a:t>H</a:t>
              </a:r>
              <a:r>
                <a:rPr lang="es-MX" sz="1200" dirty="0">
                  <a:latin typeface="Arial" panose="020B0604020202020204" pitchFamily="34" charset="0"/>
                  <a:cs typeface="Arial" panose="020B0604020202020204" pitchFamily="34" charset="0"/>
                </a:rPr>
                <a:t>. Ayuntamiento de la Antigua, Ver. </a:t>
              </a:r>
              <a:endParaRPr lang="es-MX" sz="1200" dirty="0" smtClean="0">
                <a:latin typeface="Arial" panose="020B0604020202020204" pitchFamily="34" charset="0"/>
                <a:cs typeface="Arial" panose="020B0604020202020204" pitchFamily="34" charset="0"/>
              </a:endParaRPr>
            </a:p>
            <a:p>
              <a:pPr algn="just">
                <a:lnSpc>
                  <a:spcPct val="150000"/>
                </a:lnSpc>
              </a:pPr>
              <a:r>
                <a:rPr lang="es-MX" sz="1200" dirty="0" smtClean="0">
                  <a:latin typeface="Arial" panose="020B0604020202020204" pitchFamily="34" charset="0"/>
                  <a:cs typeface="Arial" panose="020B0604020202020204" pitchFamily="34" charset="0"/>
                </a:rPr>
                <a:t>Área </a:t>
              </a:r>
              <a:r>
                <a:rPr lang="es-MX" sz="1200" dirty="0">
                  <a:latin typeface="Arial" panose="020B0604020202020204" pitchFamily="34" charset="0"/>
                  <a:cs typeface="Arial" panose="020B0604020202020204" pitchFamily="34" charset="0"/>
                </a:rPr>
                <a:t>Administrativa:     </a:t>
              </a:r>
              <a:r>
                <a:rPr lang="es-MX" sz="1200" dirty="0" smtClean="0">
                  <a:latin typeface="Arial" panose="020B0604020202020204" pitchFamily="34" charset="0"/>
                  <a:cs typeface="Arial" panose="020B0604020202020204" pitchFamily="34" charset="0"/>
                </a:rPr>
                <a:t>Instituto </a:t>
              </a:r>
              <a:r>
                <a:rPr lang="es-MX" sz="1200" dirty="0">
                  <a:latin typeface="Arial" panose="020B0604020202020204" pitchFamily="34" charset="0"/>
                  <a:cs typeface="Arial" panose="020B0604020202020204" pitchFamily="34" charset="0"/>
                </a:rPr>
                <a:t>Municipal de la Juventud </a:t>
              </a:r>
              <a:endParaRPr lang="es-MX" sz="1200" dirty="0" smtClean="0">
                <a:latin typeface="Arial" panose="020B0604020202020204" pitchFamily="34" charset="0"/>
                <a:cs typeface="Arial" panose="020B0604020202020204" pitchFamily="34" charset="0"/>
              </a:endParaRPr>
            </a:p>
            <a:p>
              <a:pPr algn="just">
                <a:lnSpc>
                  <a:spcPct val="150000"/>
                </a:lnSpc>
              </a:pPr>
              <a:r>
                <a:rPr lang="es-MX" sz="1200" dirty="0" smtClean="0">
                  <a:latin typeface="Arial" panose="020B0604020202020204" pitchFamily="34" charset="0"/>
                  <a:cs typeface="Arial" panose="020B0604020202020204" pitchFamily="34" charset="0"/>
                </a:rPr>
                <a:t>Ascendente</a:t>
              </a:r>
              <a:r>
                <a:rPr lang="es-MX" sz="1200" dirty="0">
                  <a:latin typeface="Arial" panose="020B0604020202020204" pitchFamily="34" charset="0"/>
                  <a:cs typeface="Arial" panose="020B0604020202020204" pitchFamily="34" charset="0"/>
                </a:rPr>
                <a:t>:  </a:t>
              </a:r>
              <a:r>
                <a:rPr lang="es-MX" sz="1200" dirty="0" smtClean="0">
                  <a:latin typeface="Arial" panose="020B0604020202020204" pitchFamily="34" charset="0"/>
                  <a:cs typeface="Arial" panose="020B0604020202020204" pitchFamily="34" charset="0"/>
                </a:rPr>
                <a:t>               Jefatura </a:t>
              </a:r>
              <a:r>
                <a:rPr lang="es-MX" sz="1200" dirty="0">
                  <a:latin typeface="Arial" panose="020B0604020202020204" pitchFamily="34" charset="0"/>
                  <a:cs typeface="Arial" panose="020B0604020202020204" pitchFamily="34" charset="0"/>
                </a:rPr>
                <a:t>de Instituto Municipal de la Juventud </a:t>
              </a:r>
            </a:p>
            <a:p>
              <a:pPr algn="just">
                <a:lnSpc>
                  <a:spcPct val="150000"/>
                </a:lnSpc>
              </a:pPr>
              <a:r>
                <a:rPr lang="es-MX" sz="1200" dirty="0">
                  <a:latin typeface="Arial" panose="020B0604020202020204" pitchFamily="34" charset="0"/>
                  <a:cs typeface="Arial" panose="020B0604020202020204" pitchFamily="34" charset="0"/>
                </a:rPr>
                <a:t>Descendente:                Ninguno.</a:t>
              </a:r>
            </a:p>
            <a:p>
              <a:pPr algn="just">
                <a:lnSpc>
                  <a:spcPct val="150000"/>
                </a:lnSpc>
                <a:defRPr/>
              </a:pPr>
              <a:endParaRPr lang="es-ES" sz="1200" dirty="0">
                <a:solidFill>
                  <a:srgbClr val="000000"/>
                </a:solidFill>
                <a:latin typeface="Arial" panose="020B0604020202020204" pitchFamily="34" charset="0"/>
                <a:cs typeface="Arial" panose="020B0604020202020204" pitchFamily="34" charset="0"/>
              </a:endParaRPr>
            </a:p>
          </p:txBody>
        </p:sp>
        <p:sp>
          <p:nvSpPr>
            <p:cNvPr id="8" name="99 CuadroTexto"/>
            <p:cNvSpPr txBox="1">
              <a:spLocks noChangeArrowheads="1"/>
            </p:cNvSpPr>
            <p:nvPr/>
          </p:nvSpPr>
          <p:spPr bwMode="auto">
            <a:xfrm>
              <a:off x="647701" y="5727566"/>
              <a:ext cx="5545136"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200000"/>
                </a:lnSpc>
                <a:spcBef>
                  <a:spcPct val="0"/>
                </a:spcBef>
                <a:buNone/>
              </a:pPr>
              <a:r>
                <a:rPr lang="es-MX" sz="1100" dirty="0">
                  <a:latin typeface="Arial" panose="020B0604020202020204" pitchFamily="34" charset="0"/>
                  <a:cs typeface="Arial" panose="020B0604020202020204" pitchFamily="34" charset="0"/>
                </a:rPr>
                <a:t>Administra la documentación del Instituto, orden y control de reportes, registro y captura de datos de los beneficiados de los programas del IMJUVE, y   demás dependencias, dar apoyo en eventos que realice el Instituto Municipal de la Juventud.</a:t>
              </a:r>
            </a:p>
            <a:p>
              <a:pPr algn="just" eaLnBrk="1" hangingPunct="1">
                <a:lnSpc>
                  <a:spcPct val="200000"/>
                </a:lnSpc>
                <a:spcBef>
                  <a:spcPct val="0"/>
                </a:spcBef>
                <a:buFont typeface="Arial" panose="020B0604020202020204" pitchFamily="34" charset="0"/>
                <a:buNone/>
              </a:pPr>
              <a:endParaRPr lang="es-MX" altLang="es-MX" sz="1100" dirty="0">
                <a:latin typeface="Arial" panose="020B0604020202020204" pitchFamily="34" charset="0"/>
                <a:cs typeface="Arial" panose="020B0604020202020204" pitchFamily="34" charset="0"/>
              </a:endParaRPr>
            </a:p>
            <a:p>
              <a:pPr algn="just" eaLnBrk="1" hangingPunct="1">
                <a:lnSpc>
                  <a:spcPct val="200000"/>
                </a:lnSpc>
                <a:spcBef>
                  <a:spcPct val="0"/>
                </a:spcBef>
                <a:buFont typeface="Arial" panose="020B0604020202020204" pitchFamily="34" charset="0"/>
                <a:buNone/>
              </a:pPr>
              <a:endParaRPr lang="es-MX" altLang="es-MX" sz="1100" dirty="0">
                <a:latin typeface="Arial" panose="020B0604020202020204" pitchFamily="34" charset="0"/>
                <a:cs typeface="Arial" panose="020B0604020202020204" pitchFamily="34" charset="0"/>
              </a:endParaRPr>
            </a:p>
            <a:p>
              <a:pPr algn="just" eaLnBrk="1" hangingPunct="1">
                <a:lnSpc>
                  <a:spcPct val="200000"/>
                </a:lnSpc>
                <a:spcBef>
                  <a:spcPct val="0"/>
                </a:spcBef>
                <a:buFont typeface="Arial" panose="020B0604020202020204" pitchFamily="34" charset="0"/>
                <a:buNone/>
              </a:pPr>
              <a:endParaRPr lang="es-ES" altLang="es-MX" sz="1200" dirty="0">
                <a:latin typeface="Arial" panose="020B0604020202020204" pitchFamily="34" charset="0"/>
                <a:cs typeface="Arial" panose="020B0604020202020204" pitchFamily="34" charset="0"/>
              </a:endParaRPr>
            </a:p>
          </p:txBody>
        </p:sp>
        <p:sp>
          <p:nvSpPr>
            <p:cNvPr id="9" name="96 CuadroTexto"/>
            <p:cNvSpPr txBox="1">
              <a:spLocks noChangeArrowheads="1"/>
            </p:cNvSpPr>
            <p:nvPr/>
          </p:nvSpPr>
          <p:spPr bwMode="auto">
            <a:xfrm>
              <a:off x="2192338" y="2251045"/>
              <a:ext cx="2559050" cy="30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a:solidFill>
                  <a:srgbClr val="000000"/>
                </a:solidFill>
              </a:endParaRPr>
            </a:p>
          </p:txBody>
        </p:sp>
        <p:sp>
          <p:nvSpPr>
            <p:cNvPr id="10" name="38 CuadroTexto"/>
            <p:cNvSpPr txBox="1">
              <a:spLocks noChangeArrowheads="1"/>
            </p:cNvSpPr>
            <p:nvPr/>
          </p:nvSpPr>
          <p:spPr bwMode="auto">
            <a:xfrm>
              <a:off x="2376488" y="2222471"/>
              <a:ext cx="2376488" cy="338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600" b="1">
                  <a:solidFill>
                    <a:srgbClr val="000000"/>
                  </a:solidFill>
                  <a:latin typeface="Arial" panose="020B0604020202020204" pitchFamily="34" charset="0"/>
                </a:rPr>
                <a:t>IDENTIFICACION</a:t>
              </a:r>
            </a:p>
          </p:txBody>
        </p:sp>
        <p:sp>
          <p:nvSpPr>
            <p:cNvPr id="11" name="96 CuadroTexto"/>
            <p:cNvSpPr txBox="1">
              <a:spLocks noChangeArrowheads="1"/>
            </p:cNvSpPr>
            <p:nvPr/>
          </p:nvSpPr>
          <p:spPr bwMode="auto">
            <a:xfrm>
              <a:off x="2192338" y="4968764"/>
              <a:ext cx="2559050" cy="30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a:solidFill>
                  <a:srgbClr val="000000"/>
                </a:solidFill>
              </a:endParaRPr>
            </a:p>
          </p:txBody>
        </p:sp>
        <p:sp>
          <p:nvSpPr>
            <p:cNvPr id="12" name="41 CuadroTexto"/>
            <p:cNvSpPr txBox="1">
              <a:spLocks noChangeArrowheads="1"/>
            </p:cNvSpPr>
            <p:nvPr/>
          </p:nvSpPr>
          <p:spPr bwMode="auto">
            <a:xfrm>
              <a:off x="2716213" y="4938603"/>
              <a:ext cx="1512888" cy="33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600" b="1">
                  <a:solidFill>
                    <a:srgbClr val="000000"/>
                  </a:solidFill>
                  <a:latin typeface="Arial" panose="020B0604020202020204" pitchFamily="34" charset="0"/>
                </a:rPr>
                <a:t>OBJETIVO</a:t>
              </a:r>
            </a:p>
          </p:txBody>
        </p:sp>
        <p:sp>
          <p:nvSpPr>
            <p:cNvPr id="13" name="CuadroTexto 28"/>
            <p:cNvSpPr txBox="1">
              <a:spLocks noChangeArrowheads="1"/>
            </p:cNvSpPr>
            <p:nvPr/>
          </p:nvSpPr>
          <p:spPr bwMode="auto">
            <a:xfrm>
              <a:off x="4973775" y="8453437"/>
              <a:ext cx="140610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r>
                <a:rPr lang="es-MX" altLang="es-MX" sz="800">
                  <a:latin typeface="Arial" panose="020B0604020202020204" pitchFamily="34" charset="0"/>
                </a:rPr>
                <a:t>15 DE NOVIEMBRE 2014</a:t>
              </a:r>
            </a:p>
          </p:txBody>
        </p:sp>
      </p:grpSp>
      <p:sp>
        <p:nvSpPr>
          <p:cNvPr id="42"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a:t>
            </a:r>
            <a:r>
              <a:rPr lang="es-ES" altLang="es-MX" sz="900" dirty="0" smtClean="0">
                <a:solidFill>
                  <a:srgbClr val="000000"/>
                </a:solidFill>
                <a:latin typeface="Arial" panose="020B0604020202020204" pitchFamily="34" charset="0"/>
              </a:rPr>
              <a:t>02</a:t>
            </a:r>
            <a:endParaRPr lang="es-ES" altLang="es-MX" sz="900" dirty="0">
              <a:solidFill>
                <a:srgbClr val="000000"/>
              </a:solidFill>
              <a:latin typeface="Arial" panose="020B0604020202020204" pitchFamily="34" charset="0"/>
            </a:endParaRPr>
          </a:p>
        </p:txBody>
      </p:sp>
      <p:sp>
        <p:nvSpPr>
          <p:cNvPr id="43" name="26 CuadroTexto"/>
          <p:cNvSpPr txBox="1"/>
          <p:nvPr/>
        </p:nvSpPr>
        <p:spPr bwMode="auto">
          <a:xfrm>
            <a:off x="360363" y="1246188"/>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a:solidFill>
                  <a:srgbClr val="000000"/>
                </a:solidFill>
                <a:latin typeface="Arial"/>
                <a:cs typeface="Arial"/>
              </a:rPr>
              <a:t>  </a:t>
            </a:r>
            <a:r>
              <a:rPr lang="es-ES" sz="900" kern="0" dirty="0">
                <a:solidFill>
                  <a:srgbClr val="000000"/>
                </a:solidFill>
                <a:latin typeface="Arial"/>
                <a:cs typeface="Arial"/>
              </a:rPr>
              <a:t>TITULO DEL PUESTO</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AUX. ADMO.INSTITUTO MUNICIPAL DE LA JUVENTUD</a:t>
            </a:r>
            <a:endParaRPr lang="es-ES" sz="800" kern="0" dirty="0">
              <a:solidFill>
                <a:srgbClr val="000000"/>
              </a:solidFill>
              <a:latin typeface="Arial"/>
              <a:cs typeface="Arial"/>
            </a:endParaRPr>
          </a:p>
        </p:txBody>
      </p:sp>
      <p:sp>
        <p:nvSpPr>
          <p:cNvPr id="44" name="26 CuadroTexto"/>
          <p:cNvSpPr txBox="1"/>
          <p:nvPr/>
        </p:nvSpPr>
        <p:spPr bwMode="auto">
          <a:xfrm>
            <a:off x="406024" y="1653113"/>
            <a:ext cx="2076450" cy="461665"/>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REPORTA A:</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JEFATURA INSTITUTO MUNICIPAL DE LA JUVENTUD</a:t>
            </a:r>
            <a:endParaRPr lang="es-ES" sz="800" kern="0" dirty="0">
              <a:solidFill>
                <a:srgbClr val="000000"/>
              </a:solidFill>
              <a:latin typeface="Arial"/>
              <a:cs typeface="Arial"/>
            </a:endParaRPr>
          </a:p>
        </p:txBody>
      </p:sp>
    </p:spTree>
    <p:extLst>
      <p:ext uri="{BB962C8B-B14F-4D97-AF65-F5344CB8AC3E}">
        <p14:creationId xmlns:p14="http://schemas.microsoft.com/office/powerpoint/2010/main" val="10511876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a:grpSpLocks/>
          </p:cNvGrpSpPr>
          <p:nvPr/>
        </p:nvGrpSpPr>
        <p:grpSpPr bwMode="auto">
          <a:xfrm>
            <a:off x="333375" y="395288"/>
            <a:ext cx="6218238" cy="8643937"/>
            <a:chOff x="332656" y="395288"/>
            <a:chExt cx="6218956" cy="8643937"/>
          </a:xfrm>
        </p:grpSpPr>
        <p:grpSp>
          <p:nvGrpSpPr>
            <p:cNvPr id="3" name="Grupo 27"/>
            <p:cNvGrpSpPr>
              <a:grpSpLocks/>
            </p:cNvGrpSpPr>
            <p:nvPr/>
          </p:nvGrpSpPr>
          <p:grpSpPr bwMode="auto">
            <a:xfrm>
              <a:off x="332656" y="395288"/>
              <a:ext cx="6191251" cy="8643937"/>
              <a:chOff x="332656" y="395536"/>
              <a:chExt cx="6191250" cy="8643938"/>
            </a:xfrm>
          </p:grpSpPr>
          <p:grpSp>
            <p:nvGrpSpPr>
              <p:cNvPr id="17" name="Grupo 3"/>
              <p:cNvGrpSpPr>
                <a:grpSpLocks/>
              </p:cNvGrpSpPr>
              <p:nvPr/>
            </p:nvGrpSpPr>
            <p:grpSpPr bwMode="auto">
              <a:xfrm>
                <a:off x="332656" y="395536"/>
                <a:ext cx="6191250" cy="779462"/>
                <a:chOff x="262376" y="468262"/>
                <a:chExt cx="6191250" cy="779463"/>
              </a:xfrm>
            </p:grpSpPr>
            <p:sp>
              <p:nvSpPr>
                <p:cNvPr id="31"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32"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3"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4"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35"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36"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38"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 name="34 Grupo"/>
              <p:cNvGrpSpPr>
                <a:grpSpLocks/>
              </p:cNvGrpSpPr>
              <p:nvPr/>
            </p:nvGrpSpPr>
            <p:grpSpPr bwMode="auto">
              <a:xfrm>
                <a:off x="475531" y="8021887"/>
                <a:ext cx="5975350" cy="649287"/>
                <a:chOff x="476250" y="8243888"/>
                <a:chExt cx="5975357" cy="649287"/>
              </a:xfrm>
            </p:grpSpPr>
            <p:sp>
              <p:nvSpPr>
                <p:cNvPr id="20"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21"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2"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23"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4"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5"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6"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27"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28"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29"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30"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19"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dirty="0" smtClean="0">
                    <a:latin typeface="Arial" panose="020B0604020202020204" pitchFamily="34" charset="0"/>
                  </a:rPr>
                  <a:t>15</a:t>
                </a:r>
                <a:endParaRPr lang="es-MX" altLang="es-MX" sz="1200" dirty="0">
                  <a:latin typeface="Arial" panose="020B0604020202020204" pitchFamily="34" charset="0"/>
                </a:endParaRPr>
              </a:p>
            </p:txBody>
          </p:sp>
        </p:grpSp>
        <p:grpSp>
          <p:nvGrpSpPr>
            <p:cNvPr id="4" name="Grupo 46"/>
            <p:cNvGrpSpPr>
              <a:grpSpLocks/>
            </p:cNvGrpSpPr>
            <p:nvPr/>
          </p:nvGrpSpPr>
          <p:grpSpPr bwMode="auto">
            <a:xfrm>
              <a:off x="687388" y="2351088"/>
              <a:ext cx="5724525" cy="6643087"/>
              <a:chOff x="687388" y="2351088"/>
              <a:chExt cx="5724525" cy="6021814"/>
            </a:xfrm>
          </p:grpSpPr>
          <p:sp>
            <p:nvSpPr>
              <p:cNvPr id="12" name="87 CuadroTexto"/>
              <p:cNvSpPr txBox="1">
                <a:spLocks noChangeArrowheads="1"/>
              </p:cNvSpPr>
              <p:nvPr/>
            </p:nvSpPr>
            <p:spPr bwMode="auto">
              <a:xfrm>
                <a:off x="777875" y="2596357"/>
                <a:ext cx="5543550" cy="5776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50000"/>
                  </a:lnSpc>
                  <a:buFont typeface="Arial" panose="020B0604020202020204" pitchFamily="34" charset="0"/>
                  <a:buNone/>
                </a:pPr>
                <a:endParaRPr lang="es-ES" alt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Con fundamentos a la Ley Orgánica del Municipio Libre, Ley Numero 271 de Desarrollo Integral de la Juventud del Estado de Veracruz, en el capitulo tercero del instituto de la juventud  veracruzana  (INJUVER)  capítulo  primero,  Del  Objetivo  y  Atribuciones  del Instituto articulo 43, 44 y 45, este Auxiliar Administrativo del Instituto Municipal de la Juventud tiene las siguientes funciones:</a:t>
                </a:r>
              </a:p>
              <a:p>
                <a:pPr algn="just">
                  <a:lnSpc>
                    <a:spcPct val="150000"/>
                  </a:lnSpc>
                  <a:buNone/>
                </a:pPr>
                <a:endParaRPr 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1.  Apoyar al titular en la organización administrativa, para llevar el control correcto de la documentación que se tiene a resguardo.</a:t>
                </a:r>
              </a:p>
              <a:p>
                <a:pPr algn="just">
                  <a:lnSpc>
                    <a:spcPct val="150000"/>
                  </a:lnSpc>
                  <a:buNone/>
                </a:pPr>
                <a:r>
                  <a:rPr lang="es-MX" sz="1100" dirty="0">
                    <a:latin typeface="Arial" panose="020B0604020202020204" pitchFamily="34" charset="0"/>
                    <a:cs typeface="Arial" panose="020B0604020202020204" pitchFamily="34" charset="0"/>
                  </a:rPr>
                  <a:t>2.  Realizar los reportes para entregar al Presidente Municipal y demás que lo soliciten, para el cumplimiento de lo establecido dentro de la ley.</a:t>
                </a:r>
              </a:p>
              <a:p>
                <a:pPr algn="just">
                  <a:lnSpc>
                    <a:spcPct val="150000"/>
                  </a:lnSpc>
                  <a:buNone/>
                </a:pPr>
                <a:r>
                  <a:rPr lang="es-MX" sz="1100" dirty="0">
                    <a:latin typeface="Arial" panose="020B0604020202020204" pitchFamily="34" charset="0"/>
                    <a:cs typeface="Arial" panose="020B0604020202020204" pitchFamily="34" charset="0"/>
                  </a:rPr>
                  <a:t>3.  Registrar y capturar en el formato establecido a las y los jóvenes beneficiados con los programas que implementa el Instituto Municipal de la Juventud del Municipio de La Antigua.</a:t>
                </a:r>
              </a:p>
              <a:p>
                <a:pPr algn="just">
                  <a:lnSpc>
                    <a:spcPct val="150000"/>
                  </a:lnSpc>
                  <a:buNone/>
                </a:pPr>
                <a:r>
                  <a:rPr lang="es-MX" sz="1100" dirty="0">
                    <a:latin typeface="Arial" panose="020B0604020202020204" pitchFamily="34" charset="0"/>
                    <a:cs typeface="Arial" panose="020B0604020202020204" pitchFamily="34" charset="0"/>
                  </a:rPr>
                  <a:t>4.  Recibir oficios  o derivar si no son competentes al Instituto</a:t>
                </a:r>
                <a:r>
                  <a:rPr lang="es-MX" sz="1100" dirty="0" smtClean="0">
                    <a:latin typeface="Arial" panose="020B0604020202020204" pitchFamily="34" charset="0"/>
                    <a:cs typeface="Arial" panose="020B0604020202020204" pitchFamily="34" charset="0"/>
                  </a:rPr>
                  <a:t>.</a:t>
                </a:r>
                <a:r>
                  <a:rPr lang="es-MX" sz="1100" dirty="0">
                    <a:latin typeface="Arial" panose="020B0604020202020204" pitchFamily="34" charset="0"/>
                    <a:cs typeface="Arial" panose="020B0604020202020204" pitchFamily="34" charset="0"/>
                  </a:rPr>
                  <a:t> </a:t>
                </a:r>
              </a:p>
              <a:p>
                <a:pPr algn="just">
                  <a:lnSpc>
                    <a:spcPct val="150000"/>
                  </a:lnSpc>
                  <a:buNone/>
                </a:pPr>
                <a:r>
                  <a:rPr lang="es-MX" sz="1100" dirty="0">
                    <a:latin typeface="Arial" panose="020B0604020202020204" pitchFamily="34" charset="0"/>
                    <a:cs typeface="Arial" panose="020B0604020202020204" pitchFamily="34" charset="0"/>
                  </a:rPr>
                  <a:t>5.  Realizar y derivar oficios o solicitudes, cuando el Titular del Instituto le solicite</a:t>
                </a:r>
                <a:r>
                  <a:rPr lang="es-MX" sz="1100" dirty="0" smtClean="0">
                    <a:latin typeface="Arial" panose="020B0604020202020204" pitchFamily="34" charset="0"/>
                    <a:cs typeface="Arial" panose="020B0604020202020204" pitchFamily="34" charset="0"/>
                  </a:rPr>
                  <a:t>.</a:t>
                </a:r>
                <a:r>
                  <a:rPr lang="es-MX" sz="1100" dirty="0">
                    <a:latin typeface="Arial" panose="020B0604020202020204" pitchFamily="34" charset="0"/>
                    <a:cs typeface="Arial" panose="020B0604020202020204" pitchFamily="34" charset="0"/>
                  </a:rPr>
                  <a:t> </a:t>
                </a:r>
              </a:p>
              <a:p>
                <a:pPr algn="just">
                  <a:lnSpc>
                    <a:spcPct val="150000"/>
                  </a:lnSpc>
                  <a:buNone/>
                </a:pPr>
                <a:r>
                  <a:rPr lang="es-MX" sz="1100" dirty="0">
                    <a:latin typeface="Arial" panose="020B0604020202020204" pitchFamily="34" charset="0"/>
                    <a:cs typeface="Arial" panose="020B0604020202020204" pitchFamily="34" charset="0"/>
                  </a:rPr>
                  <a:t>6.  Proporcionar información a los jóvenes que soliciten apoyos</a:t>
                </a:r>
                <a:r>
                  <a:rPr lang="es-MX" sz="1100" dirty="0" smtClean="0">
                    <a:latin typeface="Arial" panose="020B0604020202020204" pitchFamily="34" charset="0"/>
                    <a:cs typeface="Arial" panose="020B0604020202020204" pitchFamily="34" charset="0"/>
                  </a:rPr>
                  <a:t>.</a:t>
                </a:r>
                <a:endParaRPr 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7.  Auxiliar a los jóvenes que busquen apoyos y que no sepan realizar una solicitud para beneficio de algún programa, realizándole el oficio de solicitud correspondiente.</a:t>
                </a:r>
              </a:p>
              <a:p>
                <a:pPr algn="just">
                  <a:lnSpc>
                    <a:spcPct val="150000"/>
                  </a:lnSpc>
                  <a:buFont typeface="Arial" panose="020B0604020202020204" pitchFamily="34" charset="0"/>
                  <a:buNone/>
                </a:pPr>
                <a:endParaRPr lang="es-MX" altLang="es-MX" sz="1100" dirty="0">
                  <a:latin typeface="Arial" panose="020B0604020202020204" pitchFamily="34" charset="0"/>
                  <a:cs typeface="Arial" panose="020B0604020202020204" pitchFamily="34" charset="0"/>
                </a:endParaRPr>
              </a:p>
              <a:p>
                <a:pPr algn="just">
                  <a:lnSpc>
                    <a:spcPct val="150000"/>
                  </a:lnSpc>
                  <a:buFont typeface="Arial" panose="020B0604020202020204" pitchFamily="34" charset="0"/>
                  <a:buNone/>
                </a:pPr>
                <a:endParaRPr lang="es-MX" altLang="es-MX" sz="1100" dirty="0">
                  <a:latin typeface="Arial" panose="020B0604020202020204" pitchFamily="34" charset="0"/>
                  <a:cs typeface="Arial" panose="020B0604020202020204" pitchFamily="34" charset="0"/>
                </a:endParaRPr>
              </a:p>
              <a:p>
                <a:pPr algn="just">
                  <a:lnSpc>
                    <a:spcPct val="150000"/>
                  </a:lnSpc>
                  <a:buFont typeface="Arial" panose="020B0604020202020204" pitchFamily="34" charset="0"/>
                  <a:buNone/>
                </a:pPr>
                <a:endParaRPr lang="es-MX" altLang="es-MX" sz="1100" dirty="0">
                  <a:latin typeface="Arial" panose="020B0604020202020204" pitchFamily="34" charset="0"/>
                  <a:cs typeface="Arial" panose="020B0604020202020204" pitchFamily="34" charset="0"/>
                </a:endParaRPr>
              </a:p>
              <a:p>
                <a:pPr algn="just">
                  <a:lnSpc>
                    <a:spcPct val="150000"/>
                  </a:lnSpc>
                  <a:buFont typeface="Arial" panose="020B0604020202020204" pitchFamily="34" charset="0"/>
                  <a:buNone/>
                </a:pPr>
                <a:r>
                  <a:rPr lang="es-MX" altLang="es-MX" sz="1100" dirty="0">
                    <a:latin typeface="Arial" panose="020B0604020202020204" pitchFamily="34" charset="0"/>
                    <a:cs typeface="Arial" panose="020B0604020202020204" pitchFamily="34" charset="0"/>
                  </a:rPr>
                  <a:t> </a:t>
                </a:r>
                <a:endParaRPr lang="es-ES" altLang="es-MX" sz="1100" dirty="0">
                  <a:latin typeface="Arial" panose="020B0604020202020204" pitchFamily="34" charset="0"/>
                  <a:cs typeface="Arial" panose="020B0604020202020204" pitchFamily="34" charset="0"/>
                </a:endParaRPr>
              </a:p>
            </p:txBody>
          </p:sp>
          <p:sp>
            <p:nvSpPr>
              <p:cNvPr id="13" name="35 CuadroTexto"/>
              <p:cNvSpPr txBox="1">
                <a:spLocks noChangeArrowheads="1"/>
              </p:cNvSpPr>
              <p:nvPr/>
            </p:nvSpPr>
            <p:spPr bwMode="auto">
              <a:xfrm>
                <a:off x="849313" y="2700338"/>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s-MX" altLang="es-MX" sz="1800">
                  <a:latin typeface="Arial" panose="020B0604020202020204" pitchFamily="34" charset="0"/>
                </a:endParaRPr>
              </a:p>
            </p:txBody>
          </p:sp>
          <p:sp>
            <p:nvSpPr>
              <p:cNvPr id="14" name="96 CuadroTexto"/>
              <p:cNvSpPr txBox="1">
                <a:spLocks noChangeArrowheads="1"/>
              </p:cNvSpPr>
              <p:nvPr/>
            </p:nvSpPr>
            <p:spPr bwMode="auto">
              <a:xfrm>
                <a:off x="2162175" y="2392363"/>
                <a:ext cx="2559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b="1">
                  <a:solidFill>
                    <a:srgbClr val="000000"/>
                  </a:solidFill>
                  <a:latin typeface="Arial" panose="020B0604020202020204" pitchFamily="34" charset="0"/>
                </a:endParaRPr>
              </a:p>
            </p:txBody>
          </p:sp>
          <p:sp>
            <p:nvSpPr>
              <p:cNvPr id="15" name="95 Rectángulo"/>
              <p:cNvSpPr>
                <a:spLocks noChangeArrowheads="1"/>
              </p:cNvSpPr>
              <p:nvPr/>
            </p:nvSpPr>
            <p:spPr bwMode="auto">
              <a:xfrm>
                <a:off x="687388" y="2351088"/>
                <a:ext cx="5724525" cy="431800"/>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b="1">
                  <a:solidFill>
                    <a:srgbClr val="FFFFFF"/>
                  </a:solidFill>
                  <a:latin typeface="Arial" panose="020B0604020202020204" pitchFamily="34" charset="0"/>
                </a:endParaRPr>
              </a:p>
            </p:txBody>
          </p:sp>
          <p:sp>
            <p:nvSpPr>
              <p:cNvPr id="16" name="CuadroTexto 1"/>
              <p:cNvSpPr txBox="1">
                <a:spLocks noChangeArrowheads="1"/>
              </p:cNvSpPr>
              <p:nvPr/>
            </p:nvSpPr>
            <p:spPr bwMode="auto">
              <a:xfrm>
                <a:off x="2603500" y="2427288"/>
                <a:ext cx="18446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MX" altLang="es-MX" sz="1600" b="1">
                    <a:latin typeface="Arial" panose="020B0604020202020204" pitchFamily="34" charset="0"/>
                  </a:rPr>
                  <a:t>FUNCIONES</a:t>
                </a:r>
              </a:p>
            </p:txBody>
          </p:sp>
        </p:grpSp>
        <p:grpSp>
          <p:nvGrpSpPr>
            <p:cNvPr id="5" name="Grupo 4"/>
            <p:cNvGrpSpPr>
              <a:grpSpLocks/>
            </p:cNvGrpSpPr>
            <p:nvPr/>
          </p:nvGrpSpPr>
          <p:grpSpPr bwMode="auto">
            <a:xfrm>
              <a:off x="360363" y="1263650"/>
              <a:ext cx="6191249" cy="790551"/>
              <a:chOff x="360363" y="1263650"/>
              <a:chExt cx="6191249" cy="790551"/>
            </a:xfrm>
          </p:grpSpPr>
          <p:sp>
            <p:nvSpPr>
              <p:cNvPr id="6" name="4 Rectángulo"/>
              <p:cNvSpPr>
                <a:spLocks noChangeArrowheads="1"/>
              </p:cNvSpPr>
              <p:nvPr/>
            </p:nvSpPr>
            <p:spPr bwMode="auto">
              <a:xfrm>
                <a:off x="360363" y="1263650"/>
                <a:ext cx="6191249" cy="790551"/>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7" name="9 Conector recto"/>
              <p:cNvCxnSpPr>
                <a:cxnSpLocks noChangeShapeType="1"/>
              </p:cNvCxnSpPr>
              <p:nvPr/>
            </p:nvCxnSpPr>
            <p:spPr bwMode="auto">
              <a:xfrm>
                <a:off x="4535487" y="1263650"/>
                <a:ext cx="1588"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8" name="10 Conector recto"/>
              <p:cNvCxnSpPr>
                <a:cxnSpLocks noChangeShapeType="1"/>
              </p:cNvCxnSpPr>
              <p:nvPr/>
            </p:nvCxnSpPr>
            <p:spPr bwMode="auto">
              <a:xfrm>
                <a:off x="2376488" y="1263650"/>
                <a:ext cx="0"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9" name="15 Conector recto"/>
              <p:cNvCxnSpPr>
                <a:cxnSpLocks noChangeShapeType="1"/>
              </p:cNvCxnSpPr>
              <p:nvPr/>
            </p:nvCxnSpPr>
            <p:spPr bwMode="auto">
              <a:xfrm>
                <a:off x="360363" y="1695437"/>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0" name="28 CuadroTexto"/>
              <p:cNvSpPr txBox="1">
                <a:spLocks noChangeArrowheads="1"/>
              </p:cNvSpPr>
              <p:nvPr/>
            </p:nvSpPr>
            <p:spPr bwMode="auto">
              <a:xfrm>
                <a:off x="2376488" y="1406521"/>
                <a:ext cx="1943100" cy="525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150000"/>
                  </a:lnSpc>
                  <a:spcBef>
                    <a:spcPct val="0"/>
                  </a:spcBef>
                  <a:buFontTx/>
                  <a:buNone/>
                </a:pPr>
                <a:r>
                  <a:rPr lang="es-ES" altLang="es-MX" sz="1000" dirty="0">
                    <a:solidFill>
                      <a:srgbClr val="000000"/>
                    </a:solidFill>
                    <a:latin typeface="Arial" panose="020B0604020202020204" pitchFamily="34" charset="0"/>
                  </a:rPr>
                  <a:t>NUMERO DE </a:t>
                </a:r>
                <a:r>
                  <a:rPr lang="es-ES" altLang="es-MX" sz="1000" dirty="0" smtClean="0">
                    <a:solidFill>
                      <a:srgbClr val="000000"/>
                    </a:solidFill>
                    <a:latin typeface="Arial" panose="020B0604020202020204" pitchFamily="34" charset="0"/>
                  </a:rPr>
                  <a:t>NIVEL</a:t>
                </a:r>
              </a:p>
              <a:p>
                <a:pPr algn="ctr" eaLnBrk="1" hangingPunct="1">
                  <a:lnSpc>
                    <a:spcPct val="150000"/>
                  </a:lnSpc>
                  <a:spcBef>
                    <a:spcPct val="0"/>
                  </a:spcBef>
                  <a:buFontTx/>
                  <a:buNone/>
                </a:pPr>
                <a:r>
                  <a:rPr lang="es-ES" altLang="es-MX" sz="1000" dirty="0" smtClean="0">
                    <a:solidFill>
                      <a:srgbClr val="000000"/>
                    </a:solidFill>
                    <a:latin typeface="Arial" panose="020B0604020202020204" pitchFamily="34" charset="0"/>
                  </a:rPr>
                  <a:t>SEIS</a:t>
                </a:r>
                <a:endParaRPr lang="es-ES" altLang="es-MX" sz="1000" dirty="0">
                  <a:solidFill>
                    <a:srgbClr val="000000"/>
                  </a:solidFill>
                  <a:latin typeface="Arial" panose="020B0604020202020204" pitchFamily="34" charset="0"/>
                </a:endParaRPr>
              </a:p>
            </p:txBody>
          </p:sp>
          <p:sp>
            <p:nvSpPr>
              <p:cNvPr id="11" name="29 CuadroTexto"/>
              <p:cNvSpPr txBox="1">
                <a:spLocks noChangeArrowheads="1"/>
              </p:cNvSpPr>
              <p:nvPr/>
            </p:nvSpPr>
            <p:spPr bwMode="auto">
              <a:xfrm>
                <a:off x="4464050" y="1335086"/>
                <a:ext cx="2016125" cy="6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900">
                    <a:solidFill>
                      <a:srgbClr val="000000"/>
                    </a:solidFill>
                    <a:latin typeface="Arial" panose="020B0604020202020204" pitchFamily="34" charset="0"/>
                  </a:rPr>
                  <a:t>PERFIL APROBADO</a:t>
                </a:r>
              </a:p>
              <a:p>
                <a:pPr algn="ctr" eaLnBrk="1" hangingPunct="1">
                  <a:spcBef>
                    <a:spcPct val="0"/>
                  </a:spcBef>
                  <a:buFontTx/>
                  <a:buNone/>
                </a:pPr>
                <a:r>
                  <a:rPr lang="es-ES" altLang="es-MX" sz="900">
                    <a:solidFill>
                      <a:srgbClr val="000000"/>
                    </a:solidFill>
                    <a:latin typeface="Arial" panose="020B0604020202020204" pitchFamily="34" charset="0"/>
                  </a:rPr>
                  <a:t>POR:</a:t>
                </a:r>
              </a:p>
              <a:p>
                <a:pPr algn="ctr" eaLnBrk="1" hangingPunct="1">
                  <a:spcBef>
                    <a:spcPct val="0"/>
                  </a:spcBef>
                  <a:buFontTx/>
                  <a:buNone/>
                </a:pPr>
                <a:endParaRPr lang="es-ES" altLang="es-MX" sz="900">
                  <a:solidFill>
                    <a:srgbClr val="000000"/>
                  </a:solidFill>
                  <a:latin typeface="Arial" panose="020B0604020202020204" pitchFamily="34" charset="0"/>
                </a:endParaRPr>
              </a:p>
              <a:p>
                <a:pPr algn="ctr" eaLnBrk="1" hangingPunct="1">
                  <a:spcBef>
                    <a:spcPct val="0"/>
                  </a:spcBef>
                  <a:buFontTx/>
                  <a:buNone/>
                </a:pPr>
                <a:r>
                  <a:rPr lang="es-ES" altLang="es-MX" sz="900">
                    <a:solidFill>
                      <a:srgbClr val="000000"/>
                    </a:solidFill>
                    <a:latin typeface="Arial" panose="020B0604020202020204" pitchFamily="34" charset="0"/>
                  </a:rPr>
                  <a:t>PRESIDENCIA</a:t>
                </a:r>
              </a:p>
            </p:txBody>
          </p:sp>
        </p:grpSp>
      </p:grpSp>
      <p:sp>
        <p:nvSpPr>
          <p:cNvPr id="39"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a:t>
            </a:r>
            <a:r>
              <a:rPr lang="es-ES" altLang="es-MX" sz="900" dirty="0" smtClean="0">
                <a:solidFill>
                  <a:srgbClr val="000000"/>
                </a:solidFill>
                <a:latin typeface="Arial" panose="020B0604020202020204" pitchFamily="34" charset="0"/>
              </a:rPr>
              <a:t>02</a:t>
            </a:r>
            <a:endParaRPr lang="es-ES" altLang="es-MX" sz="900" dirty="0">
              <a:solidFill>
                <a:srgbClr val="000000"/>
              </a:solidFill>
              <a:latin typeface="Arial" panose="020B0604020202020204" pitchFamily="34" charset="0"/>
            </a:endParaRPr>
          </a:p>
        </p:txBody>
      </p:sp>
      <p:sp>
        <p:nvSpPr>
          <p:cNvPr id="40" name="CuadroTexto 39"/>
          <p:cNvSpPr txBox="1"/>
          <p:nvPr/>
        </p:nvSpPr>
        <p:spPr>
          <a:xfrm>
            <a:off x="4987359" y="8453437"/>
            <a:ext cx="1428741" cy="215444"/>
          </a:xfrm>
          <a:prstGeom prst="rect">
            <a:avLst/>
          </a:prstGeom>
          <a:noFill/>
        </p:spPr>
        <p:txBody>
          <a:bodyPr wrap="square" rtlCol="0">
            <a:spAutoFit/>
          </a:bodyPr>
          <a:lstStyle/>
          <a:p>
            <a:pPr algn="just"/>
            <a:r>
              <a:rPr lang="es-MX" sz="800" dirty="0" smtClean="0">
                <a:latin typeface="Arial" panose="020B0604020202020204" pitchFamily="34" charset="0"/>
                <a:cs typeface="Arial" panose="020B0604020202020204" pitchFamily="34" charset="0"/>
              </a:rPr>
              <a:t>15 DE NOVIEMBRE 2014</a:t>
            </a:r>
            <a:endParaRPr lang="es-MX" sz="800" dirty="0">
              <a:latin typeface="Arial" panose="020B0604020202020204" pitchFamily="34" charset="0"/>
              <a:cs typeface="Arial" panose="020B0604020202020204" pitchFamily="34" charset="0"/>
            </a:endParaRPr>
          </a:p>
        </p:txBody>
      </p:sp>
      <p:sp>
        <p:nvSpPr>
          <p:cNvPr id="42" name="26 CuadroTexto"/>
          <p:cNvSpPr txBox="1"/>
          <p:nvPr/>
        </p:nvSpPr>
        <p:spPr bwMode="auto">
          <a:xfrm>
            <a:off x="360363" y="1246188"/>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a:solidFill>
                  <a:srgbClr val="000000"/>
                </a:solidFill>
                <a:latin typeface="Arial"/>
                <a:cs typeface="Arial"/>
              </a:rPr>
              <a:t>  </a:t>
            </a:r>
            <a:r>
              <a:rPr lang="es-ES" sz="900" kern="0" dirty="0">
                <a:solidFill>
                  <a:srgbClr val="000000"/>
                </a:solidFill>
                <a:latin typeface="Arial"/>
                <a:cs typeface="Arial"/>
              </a:rPr>
              <a:t>TITULO DEL PUESTO</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AUX. ADMO.INSTITUTO MUNICIPAL DE LA JUVENTUD</a:t>
            </a:r>
            <a:endParaRPr lang="es-ES" sz="800" kern="0" dirty="0">
              <a:solidFill>
                <a:srgbClr val="000000"/>
              </a:solidFill>
              <a:latin typeface="Arial"/>
              <a:cs typeface="Arial"/>
            </a:endParaRPr>
          </a:p>
        </p:txBody>
      </p:sp>
      <p:sp>
        <p:nvSpPr>
          <p:cNvPr id="44" name="26 CuadroTexto"/>
          <p:cNvSpPr txBox="1"/>
          <p:nvPr/>
        </p:nvSpPr>
        <p:spPr bwMode="auto">
          <a:xfrm>
            <a:off x="406024" y="1653113"/>
            <a:ext cx="2076450" cy="461665"/>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REPORTA A:</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JEFATURA INSTITUTO MUNICIPAL DE LA JUVENTUD</a:t>
            </a:r>
            <a:endParaRPr lang="es-ES" sz="800" kern="0" dirty="0">
              <a:solidFill>
                <a:srgbClr val="000000"/>
              </a:solidFill>
              <a:latin typeface="Arial"/>
              <a:cs typeface="Arial"/>
            </a:endParaRPr>
          </a:p>
        </p:txBody>
      </p:sp>
    </p:spTree>
    <p:extLst>
      <p:ext uri="{BB962C8B-B14F-4D97-AF65-F5344CB8AC3E}">
        <p14:creationId xmlns:p14="http://schemas.microsoft.com/office/powerpoint/2010/main" val="4065885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upo 24"/>
          <p:cNvGrpSpPr>
            <a:grpSpLocks/>
          </p:cNvGrpSpPr>
          <p:nvPr/>
        </p:nvGrpSpPr>
        <p:grpSpPr bwMode="auto">
          <a:xfrm>
            <a:off x="333375" y="395288"/>
            <a:ext cx="6219825" cy="8643937"/>
            <a:chOff x="332656" y="395288"/>
            <a:chExt cx="6220544" cy="8643937"/>
          </a:xfrm>
        </p:grpSpPr>
        <p:grpSp>
          <p:nvGrpSpPr>
            <p:cNvPr id="40" name="Grupo 27"/>
            <p:cNvGrpSpPr>
              <a:grpSpLocks/>
            </p:cNvGrpSpPr>
            <p:nvPr/>
          </p:nvGrpSpPr>
          <p:grpSpPr bwMode="auto">
            <a:xfrm>
              <a:off x="332656" y="395288"/>
              <a:ext cx="6191251" cy="8643937"/>
              <a:chOff x="332656" y="395536"/>
              <a:chExt cx="6191250" cy="8643938"/>
            </a:xfrm>
          </p:grpSpPr>
          <p:grpSp>
            <p:nvGrpSpPr>
              <p:cNvPr id="57" name="Grupo 44"/>
              <p:cNvGrpSpPr>
                <a:grpSpLocks/>
              </p:cNvGrpSpPr>
              <p:nvPr/>
            </p:nvGrpSpPr>
            <p:grpSpPr bwMode="auto">
              <a:xfrm>
                <a:off x="332656" y="395536"/>
                <a:ext cx="6191250" cy="779462"/>
                <a:chOff x="262376" y="468262"/>
                <a:chExt cx="6191250" cy="779463"/>
              </a:xfrm>
            </p:grpSpPr>
            <p:sp>
              <p:nvSpPr>
                <p:cNvPr id="71"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72"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73"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74"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75"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76"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78"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8" name="34 Grupo"/>
              <p:cNvGrpSpPr>
                <a:grpSpLocks/>
              </p:cNvGrpSpPr>
              <p:nvPr/>
            </p:nvGrpSpPr>
            <p:grpSpPr bwMode="auto">
              <a:xfrm>
                <a:off x="475531" y="8021887"/>
                <a:ext cx="5975350" cy="649287"/>
                <a:chOff x="476250" y="8243888"/>
                <a:chExt cx="5975357" cy="649287"/>
              </a:xfrm>
            </p:grpSpPr>
            <p:sp>
              <p:nvSpPr>
                <p:cNvPr id="60"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61"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62"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63"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64"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65"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66"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67"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68"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69"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70"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59"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dirty="0" smtClean="0">
                    <a:latin typeface="Arial" panose="020B0604020202020204" pitchFamily="34" charset="0"/>
                  </a:rPr>
                  <a:t>16</a:t>
                </a:r>
                <a:endParaRPr lang="es-MX" altLang="es-MX" sz="1200" dirty="0">
                  <a:latin typeface="Arial" panose="020B0604020202020204" pitchFamily="34" charset="0"/>
                </a:endParaRPr>
              </a:p>
            </p:txBody>
          </p:sp>
        </p:grpSp>
        <p:sp>
          <p:nvSpPr>
            <p:cNvPr id="41" name="69 Rectángulo"/>
            <p:cNvSpPr>
              <a:spLocks noChangeArrowheads="1"/>
            </p:cNvSpPr>
            <p:nvPr/>
          </p:nvSpPr>
          <p:spPr bwMode="auto">
            <a:xfrm>
              <a:off x="647701" y="4854467"/>
              <a:ext cx="5724524" cy="431787"/>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sp>
          <p:nvSpPr>
            <p:cNvPr id="42" name="69 Rectángulo"/>
            <p:cNvSpPr>
              <a:spLocks noChangeArrowheads="1"/>
            </p:cNvSpPr>
            <p:nvPr/>
          </p:nvSpPr>
          <p:spPr bwMode="auto">
            <a:xfrm>
              <a:off x="647701" y="2195485"/>
              <a:ext cx="5724524" cy="431787"/>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grpSp>
          <p:nvGrpSpPr>
            <p:cNvPr id="43" name="Grupo 28"/>
            <p:cNvGrpSpPr>
              <a:grpSpLocks/>
            </p:cNvGrpSpPr>
            <p:nvPr/>
          </p:nvGrpSpPr>
          <p:grpSpPr bwMode="auto">
            <a:xfrm>
              <a:off x="360363" y="1263650"/>
              <a:ext cx="6191249" cy="790551"/>
              <a:chOff x="360363" y="1263650"/>
              <a:chExt cx="6191249" cy="790551"/>
            </a:xfrm>
          </p:grpSpPr>
          <p:sp>
            <p:nvSpPr>
              <p:cNvPr id="51" name="4 Rectángulo"/>
              <p:cNvSpPr>
                <a:spLocks noChangeArrowheads="1"/>
              </p:cNvSpPr>
              <p:nvPr/>
            </p:nvSpPr>
            <p:spPr bwMode="auto">
              <a:xfrm>
                <a:off x="360363" y="1263650"/>
                <a:ext cx="6191249" cy="790551"/>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52" name="9 Conector recto"/>
              <p:cNvCxnSpPr>
                <a:cxnSpLocks noChangeShapeType="1"/>
              </p:cNvCxnSpPr>
              <p:nvPr/>
            </p:nvCxnSpPr>
            <p:spPr bwMode="auto">
              <a:xfrm>
                <a:off x="4535487" y="1263650"/>
                <a:ext cx="1588"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53" name="10 Conector recto"/>
              <p:cNvCxnSpPr>
                <a:cxnSpLocks noChangeShapeType="1"/>
              </p:cNvCxnSpPr>
              <p:nvPr/>
            </p:nvCxnSpPr>
            <p:spPr bwMode="auto">
              <a:xfrm>
                <a:off x="2376488" y="1263650"/>
                <a:ext cx="0"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54" name="15 Conector recto"/>
              <p:cNvCxnSpPr>
                <a:cxnSpLocks noChangeShapeType="1"/>
              </p:cNvCxnSpPr>
              <p:nvPr/>
            </p:nvCxnSpPr>
            <p:spPr bwMode="auto">
              <a:xfrm>
                <a:off x="360363" y="1695437"/>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55" name="28 CuadroTexto"/>
              <p:cNvSpPr txBox="1">
                <a:spLocks noChangeArrowheads="1"/>
              </p:cNvSpPr>
              <p:nvPr/>
            </p:nvSpPr>
            <p:spPr bwMode="auto">
              <a:xfrm>
                <a:off x="2376488" y="1406521"/>
                <a:ext cx="1943100" cy="525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150000"/>
                  </a:lnSpc>
                  <a:spcBef>
                    <a:spcPct val="0"/>
                  </a:spcBef>
                  <a:buFontTx/>
                  <a:buNone/>
                </a:pPr>
                <a:r>
                  <a:rPr lang="es-ES" altLang="es-MX" sz="1000" dirty="0">
                    <a:solidFill>
                      <a:srgbClr val="000000"/>
                    </a:solidFill>
                    <a:latin typeface="Arial" panose="020B0604020202020204" pitchFamily="34" charset="0"/>
                  </a:rPr>
                  <a:t>NUMERO DE </a:t>
                </a:r>
                <a:r>
                  <a:rPr lang="es-ES" altLang="es-MX" sz="1000" dirty="0" smtClean="0">
                    <a:solidFill>
                      <a:srgbClr val="000000"/>
                    </a:solidFill>
                    <a:latin typeface="Arial" panose="020B0604020202020204" pitchFamily="34" charset="0"/>
                  </a:rPr>
                  <a:t>NIVEL</a:t>
                </a:r>
              </a:p>
              <a:p>
                <a:pPr algn="ctr" eaLnBrk="1" hangingPunct="1">
                  <a:lnSpc>
                    <a:spcPct val="150000"/>
                  </a:lnSpc>
                  <a:spcBef>
                    <a:spcPct val="0"/>
                  </a:spcBef>
                  <a:buFontTx/>
                  <a:buNone/>
                </a:pPr>
                <a:r>
                  <a:rPr lang="es-ES" altLang="es-MX" sz="1000" dirty="0" smtClean="0">
                    <a:solidFill>
                      <a:srgbClr val="000000"/>
                    </a:solidFill>
                    <a:latin typeface="Arial" panose="020B0604020202020204" pitchFamily="34" charset="0"/>
                  </a:rPr>
                  <a:t>SEIS</a:t>
                </a:r>
                <a:endParaRPr lang="es-ES" altLang="es-MX" sz="1000" dirty="0">
                  <a:solidFill>
                    <a:srgbClr val="000000"/>
                  </a:solidFill>
                  <a:latin typeface="Arial" panose="020B0604020202020204" pitchFamily="34" charset="0"/>
                </a:endParaRPr>
              </a:p>
            </p:txBody>
          </p:sp>
          <p:sp>
            <p:nvSpPr>
              <p:cNvPr id="56" name="29 CuadroTexto"/>
              <p:cNvSpPr txBox="1">
                <a:spLocks noChangeArrowheads="1"/>
              </p:cNvSpPr>
              <p:nvPr/>
            </p:nvSpPr>
            <p:spPr bwMode="auto">
              <a:xfrm>
                <a:off x="4464050" y="1335086"/>
                <a:ext cx="2016125" cy="6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900">
                    <a:solidFill>
                      <a:srgbClr val="000000"/>
                    </a:solidFill>
                    <a:latin typeface="Arial" panose="020B0604020202020204" pitchFamily="34" charset="0"/>
                  </a:rPr>
                  <a:t>PERFIL APROBADO</a:t>
                </a:r>
              </a:p>
              <a:p>
                <a:pPr algn="ctr" eaLnBrk="1" hangingPunct="1">
                  <a:spcBef>
                    <a:spcPct val="0"/>
                  </a:spcBef>
                  <a:buFontTx/>
                  <a:buNone/>
                </a:pPr>
                <a:r>
                  <a:rPr lang="es-ES" altLang="es-MX" sz="900">
                    <a:solidFill>
                      <a:srgbClr val="000000"/>
                    </a:solidFill>
                    <a:latin typeface="Arial" panose="020B0604020202020204" pitchFamily="34" charset="0"/>
                  </a:rPr>
                  <a:t>POR:</a:t>
                </a:r>
              </a:p>
              <a:p>
                <a:pPr algn="ctr" eaLnBrk="1" hangingPunct="1">
                  <a:spcBef>
                    <a:spcPct val="0"/>
                  </a:spcBef>
                  <a:buFontTx/>
                  <a:buNone/>
                </a:pPr>
                <a:endParaRPr lang="es-ES" altLang="es-MX" sz="900">
                  <a:solidFill>
                    <a:srgbClr val="000000"/>
                  </a:solidFill>
                  <a:latin typeface="Arial" panose="020B0604020202020204" pitchFamily="34" charset="0"/>
                </a:endParaRPr>
              </a:p>
              <a:p>
                <a:pPr algn="ctr" eaLnBrk="1" hangingPunct="1">
                  <a:spcBef>
                    <a:spcPct val="0"/>
                  </a:spcBef>
                  <a:buFontTx/>
                  <a:buNone/>
                </a:pPr>
                <a:r>
                  <a:rPr lang="es-ES" altLang="es-MX" sz="900">
                    <a:solidFill>
                      <a:srgbClr val="000000"/>
                    </a:solidFill>
                    <a:latin typeface="Arial" panose="020B0604020202020204" pitchFamily="34" charset="0"/>
                  </a:rPr>
                  <a:t>PRESIDENCIA</a:t>
                </a:r>
              </a:p>
            </p:txBody>
          </p:sp>
        </p:grpSp>
        <p:sp>
          <p:nvSpPr>
            <p:cNvPr id="44" name="37 CuadroTexto"/>
            <p:cNvSpPr txBox="1">
              <a:spLocks noChangeArrowheads="1"/>
            </p:cNvSpPr>
            <p:nvPr/>
          </p:nvSpPr>
          <p:spPr bwMode="auto">
            <a:xfrm>
              <a:off x="720051" y="2786063"/>
              <a:ext cx="5833149" cy="2031325"/>
            </a:xfrm>
            <a:prstGeom prst="rect">
              <a:avLst/>
            </a:prstGeom>
            <a:noFill/>
            <a:ln w="9525">
              <a:noFill/>
              <a:miter lim="800000"/>
              <a:headEnd/>
              <a:tailEnd/>
            </a:ln>
          </p:spPr>
          <p:txBody>
            <a:bodyPr>
              <a:spAutoFit/>
            </a:bodyPr>
            <a:lstStyle/>
            <a:p>
              <a:pPr>
                <a:lnSpc>
                  <a:spcPct val="150000"/>
                </a:lnSpc>
              </a:pPr>
              <a:r>
                <a:rPr lang="es-MX" sz="1200" dirty="0">
                  <a:latin typeface="Arial" panose="020B0604020202020204" pitchFamily="34" charset="0"/>
                  <a:cs typeface="Arial" panose="020B0604020202020204" pitchFamily="34" charset="0"/>
                </a:rPr>
                <a:t>Nombre del puesto:      COORDINADOR DE COMITÉ MUNICIPAL DE LA JUVENTUD</a:t>
              </a:r>
            </a:p>
            <a:p>
              <a:pPr>
                <a:lnSpc>
                  <a:spcPct val="150000"/>
                </a:lnSpc>
              </a:pPr>
              <a:r>
                <a:rPr lang="es-MX" sz="1200" dirty="0" smtClean="0">
                  <a:latin typeface="Arial" panose="020B0604020202020204" pitchFamily="34" charset="0"/>
                  <a:cs typeface="Arial" panose="020B0604020202020204" pitchFamily="34" charset="0"/>
                </a:rPr>
                <a:t>Dependencia</a:t>
              </a:r>
              <a:r>
                <a:rPr lang="es-MX" sz="1200" dirty="0">
                  <a:latin typeface="Arial" panose="020B0604020202020204" pitchFamily="34" charset="0"/>
                  <a:cs typeface="Arial" panose="020B0604020202020204" pitchFamily="34" charset="0"/>
                </a:rPr>
                <a:t>:               </a:t>
              </a:r>
              <a:r>
                <a:rPr lang="es-MX" sz="1200" dirty="0" smtClean="0">
                  <a:latin typeface="Arial" panose="020B0604020202020204" pitchFamily="34" charset="0"/>
                  <a:cs typeface="Arial" panose="020B0604020202020204" pitchFamily="34" charset="0"/>
                </a:rPr>
                <a:t>  H</a:t>
              </a:r>
              <a:r>
                <a:rPr lang="es-MX" sz="1200" dirty="0">
                  <a:latin typeface="Arial" panose="020B0604020202020204" pitchFamily="34" charset="0"/>
                  <a:cs typeface="Arial" panose="020B0604020202020204" pitchFamily="34" charset="0"/>
                </a:rPr>
                <a:t>. Ayuntamiento de la Antigua, Ver. </a:t>
              </a:r>
              <a:endParaRPr lang="es-MX" sz="1200" dirty="0" smtClean="0">
                <a:latin typeface="Arial" panose="020B0604020202020204" pitchFamily="34" charset="0"/>
                <a:cs typeface="Arial" panose="020B0604020202020204" pitchFamily="34" charset="0"/>
              </a:endParaRPr>
            </a:p>
            <a:p>
              <a:pPr>
                <a:lnSpc>
                  <a:spcPct val="150000"/>
                </a:lnSpc>
              </a:pPr>
              <a:r>
                <a:rPr lang="es-MX" sz="1200" dirty="0" smtClean="0">
                  <a:latin typeface="Arial" panose="020B0604020202020204" pitchFamily="34" charset="0"/>
                  <a:cs typeface="Arial" panose="020B0604020202020204" pitchFamily="34" charset="0"/>
                </a:rPr>
                <a:t>Área </a:t>
              </a:r>
              <a:r>
                <a:rPr lang="es-MX" sz="1200" dirty="0">
                  <a:latin typeface="Arial" panose="020B0604020202020204" pitchFamily="34" charset="0"/>
                  <a:cs typeface="Arial" panose="020B0604020202020204" pitchFamily="34" charset="0"/>
                </a:rPr>
                <a:t>Administrativa:    </a:t>
              </a:r>
              <a:r>
                <a:rPr lang="es-MX" sz="1200" dirty="0" smtClean="0">
                  <a:latin typeface="Arial" panose="020B0604020202020204" pitchFamily="34" charset="0"/>
                  <a:cs typeface="Arial" panose="020B0604020202020204" pitchFamily="34" charset="0"/>
                </a:rPr>
                <a:t>   Instituto </a:t>
              </a:r>
              <a:r>
                <a:rPr lang="es-MX" sz="1200" dirty="0">
                  <a:latin typeface="Arial" panose="020B0604020202020204" pitchFamily="34" charset="0"/>
                  <a:cs typeface="Arial" panose="020B0604020202020204" pitchFamily="34" charset="0"/>
                </a:rPr>
                <a:t>Municipal de la </a:t>
              </a:r>
              <a:r>
                <a:rPr lang="es-MX" sz="1200" dirty="0" smtClean="0">
                  <a:latin typeface="Arial" panose="020B0604020202020204" pitchFamily="34" charset="0"/>
                  <a:cs typeface="Arial" panose="020B0604020202020204" pitchFamily="34" charset="0"/>
                </a:rPr>
                <a:t>Juventud</a:t>
              </a:r>
            </a:p>
            <a:p>
              <a:pPr>
                <a:lnSpc>
                  <a:spcPct val="150000"/>
                </a:lnSpc>
              </a:pPr>
              <a:r>
                <a:rPr lang="es-MX" sz="1200" dirty="0" smtClean="0">
                  <a:latin typeface="Arial" panose="020B0604020202020204" pitchFamily="34" charset="0"/>
                  <a:cs typeface="Arial" panose="020B0604020202020204" pitchFamily="34" charset="0"/>
                </a:rPr>
                <a:t>Ascendente</a:t>
              </a:r>
              <a:r>
                <a:rPr lang="es-MX" sz="1200" dirty="0">
                  <a:latin typeface="Arial" panose="020B0604020202020204" pitchFamily="34" charset="0"/>
                  <a:cs typeface="Arial" panose="020B0604020202020204" pitchFamily="34" charset="0"/>
                </a:rPr>
                <a:t>:                  </a:t>
              </a:r>
              <a:r>
                <a:rPr lang="es-MX" sz="1200" dirty="0" smtClean="0">
                  <a:latin typeface="Arial" panose="020B0604020202020204" pitchFamily="34" charset="0"/>
                  <a:cs typeface="Arial" panose="020B0604020202020204" pitchFamily="34" charset="0"/>
                </a:rPr>
                <a:t> Jefatura </a:t>
              </a:r>
              <a:r>
                <a:rPr lang="es-MX" sz="1200" dirty="0">
                  <a:latin typeface="Arial" panose="020B0604020202020204" pitchFamily="34" charset="0"/>
                  <a:cs typeface="Arial" panose="020B0604020202020204" pitchFamily="34" charset="0"/>
                </a:rPr>
                <a:t>de IMJV</a:t>
              </a:r>
            </a:p>
            <a:p>
              <a:pPr>
                <a:lnSpc>
                  <a:spcPct val="150000"/>
                </a:lnSpc>
              </a:pPr>
              <a:r>
                <a:rPr lang="es-MX" sz="1200" dirty="0">
                  <a:latin typeface="Arial" panose="020B0604020202020204" pitchFamily="34" charset="0"/>
                  <a:cs typeface="Arial" panose="020B0604020202020204" pitchFamily="34" charset="0"/>
                </a:rPr>
                <a:t>Descendente:                </a:t>
              </a:r>
              <a:r>
                <a:rPr lang="es-MX" sz="1200" dirty="0" smtClean="0">
                  <a:latin typeface="Arial" panose="020B0604020202020204" pitchFamily="34" charset="0"/>
                  <a:cs typeface="Arial" panose="020B0604020202020204" pitchFamily="34" charset="0"/>
                </a:rPr>
                <a:t> Ninguno</a:t>
              </a:r>
              <a:r>
                <a:rPr lang="es-MX" sz="1200" dirty="0">
                  <a:latin typeface="Arial" panose="020B0604020202020204" pitchFamily="34" charset="0"/>
                  <a:cs typeface="Arial" panose="020B0604020202020204" pitchFamily="34" charset="0"/>
                </a:rPr>
                <a:t>.</a:t>
              </a:r>
            </a:p>
            <a:p>
              <a:pPr algn="just">
                <a:lnSpc>
                  <a:spcPct val="150000"/>
                </a:lnSpc>
              </a:pPr>
              <a:r>
                <a:rPr lang="es-ES" sz="1200" dirty="0" smtClean="0">
                  <a:solidFill>
                    <a:srgbClr val="000000"/>
                  </a:solidFill>
                  <a:latin typeface="Arial" panose="020B0604020202020204" pitchFamily="34" charset="0"/>
                  <a:cs typeface="Arial" panose="020B0604020202020204" pitchFamily="34" charset="0"/>
                </a:rPr>
                <a:t> </a:t>
              </a:r>
              <a:endParaRPr lang="es-ES" sz="1200" dirty="0">
                <a:solidFill>
                  <a:srgbClr val="000000"/>
                </a:solidFill>
                <a:latin typeface="Arial" panose="020B0604020202020204" pitchFamily="34" charset="0"/>
                <a:cs typeface="Arial" panose="020B0604020202020204" pitchFamily="34" charset="0"/>
              </a:endParaRPr>
            </a:p>
          </p:txBody>
        </p:sp>
        <p:sp>
          <p:nvSpPr>
            <p:cNvPr id="45" name="99 CuadroTexto"/>
            <p:cNvSpPr txBox="1">
              <a:spLocks noChangeArrowheads="1"/>
            </p:cNvSpPr>
            <p:nvPr/>
          </p:nvSpPr>
          <p:spPr bwMode="auto">
            <a:xfrm>
              <a:off x="647701" y="5727566"/>
              <a:ext cx="5545136"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200000"/>
                </a:lnSpc>
                <a:spcBef>
                  <a:spcPct val="0"/>
                </a:spcBef>
                <a:buNone/>
              </a:pPr>
              <a:r>
                <a:rPr lang="es-MX" sz="1100" dirty="0">
                  <a:latin typeface="Arial" panose="020B0604020202020204" pitchFamily="34" charset="0"/>
                  <a:cs typeface="Arial" panose="020B0604020202020204" pitchFamily="34" charset="0"/>
                </a:rPr>
                <a:t>Realizar trabajos  operativos en la  investigación  de  las  necesidades de  los  jóvenes dentro del Municipio. Dar el resultado de los trabajos al Titular del Instituto para realizar la iniciativa de proyectos que resuelvan las necesidades de los jóvenes y posterior supervisar las acciones.</a:t>
              </a:r>
            </a:p>
            <a:p>
              <a:pPr algn="just">
                <a:lnSpc>
                  <a:spcPct val="200000"/>
                </a:lnSpc>
                <a:spcBef>
                  <a:spcPct val="0"/>
                </a:spcBef>
                <a:buNone/>
              </a:pPr>
              <a:endParaRPr lang="es-MX" altLang="es-MX" sz="1100" dirty="0">
                <a:latin typeface="Arial" panose="020B0604020202020204" pitchFamily="34" charset="0"/>
                <a:cs typeface="Arial" panose="020B0604020202020204" pitchFamily="34" charset="0"/>
              </a:endParaRPr>
            </a:p>
            <a:p>
              <a:pPr algn="just" eaLnBrk="1" hangingPunct="1">
                <a:lnSpc>
                  <a:spcPct val="200000"/>
                </a:lnSpc>
                <a:spcBef>
                  <a:spcPct val="0"/>
                </a:spcBef>
                <a:buFont typeface="Arial" panose="020B0604020202020204" pitchFamily="34" charset="0"/>
                <a:buNone/>
              </a:pPr>
              <a:endParaRPr lang="es-MX" altLang="es-MX" sz="1100" dirty="0">
                <a:latin typeface="Arial" panose="020B0604020202020204" pitchFamily="34" charset="0"/>
                <a:cs typeface="Arial" panose="020B0604020202020204" pitchFamily="34" charset="0"/>
              </a:endParaRPr>
            </a:p>
            <a:p>
              <a:pPr algn="just" eaLnBrk="1" hangingPunct="1">
                <a:lnSpc>
                  <a:spcPct val="200000"/>
                </a:lnSpc>
                <a:spcBef>
                  <a:spcPct val="0"/>
                </a:spcBef>
                <a:buFont typeface="Arial" panose="020B0604020202020204" pitchFamily="34" charset="0"/>
                <a:buNone/>
              </a:pPr>
              <a:endParaRPr lang="es-ES" altLang="es-MX" sz="1200" dirty="0">
                <a:latin typeface="Arial" panose="020B0604020202020204" pitchFamily="34" charset="0"/>
                <a:cs typeface="Arial" panose="020B0604020202020204" pitchFamily="34" charset="0"/>
              </a:endParaRPr>
            </a:p>
          </p:txBody>
        </p:sp>
        <p:sp>
          <p:nvSpPr>
            <p:cNvPr id="46" name="96 CuadroTexto"/>
            <p:cNvSpPr txBox="1">
              <a:spLocks noChangeArrowheads="1"/>
            </p:cNvSpPr>
            <p:nvPr/>
          </p:nvSpPr>
          <p:spPr bwMode="auto">
            <a:xfrm>
              <a:off x="2192338" y="2251045"/>
              <a:ext cx="2559050" cy="30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a:solidFill>
                  <a:srgbClr val="000000"/>
                </a:solidFill>
              </a:endParaRPr>
            </a:p>
          </p:txBody>
        </p:sp>
        <p:sp>
          <p:nvSpPr>
            <p:cNvPr id="47" name="38 CuadroTexto"/>
            <p:cNvSpPr txBox="1">
              <a:spLocks noChangeArrowheads="1"/>
            </p:cNvSpPr>
            <p:nvPr/>
          </p:nvSpPr>
          <p:spPr bwMode="auto">
            <a:xfrm>
              <a:off x="2376488" y="2222471"/>
              <a:ext cx="2376488" cy="338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600" b="1">
                  <a:solidFill>
                    <a:srgbClr val="000000"/>
                  </a:solidFill>
                  <a:latin typeface="Arial" panose="020B0604020202020204" pitchFamily="34" charset="0"/>
                </a:rPr>
                <a:t>IDENTIFICACION</a:t>
              </a:r>
            </a:p>
          </p:txBody>
        </p:sp>
        <p:sp>
          <p:nvSpPr>
            <p:cNvPr id="48" name="96 CuadroTexto"/>
            <p:cNvSpPr txBox="1">
              <a:spLocks noChangeArrowheads="1"/>
            </p:cNvSpPr>
            <p:nvPr/>
          </p:nvSpPr>
          <p:spPr bwMode="auto">
            <a:xfrm>
              <a:off x="2192338" y="4968764"/>
              <a:ext cx="2559050" cy="30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a:solidFill>
                  <a:srgbClr val="000000"/>
                </a:solidFill>
              </a:endParaRPr>
            </a:p>
          </p:txBody>
        </p:sp>
        <p:sp>
          <p:nvSpPr>
            <p:cNvPr id="49" name="41 CuadroTexto"/>
            <p:cNvSpPr txBox="1">
              <a:spLocks noChangeArrowheads="1"/>
            </p:cNvSpPr>
            <p:nvPr/>
          </p:nvSpPr>
          <p:spPr bwMode="auto">
            <a:xfrm>
              <a:off x="2716213" y="4938603"/>
              <a:ext cx="1512888" cy="33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600" b="1">
                  <a:solidFill>
                    <a:srgbClr val="000000"/>
                  </a:solidFill>
                  <a:latin typeface="Arial" panose="020B0604020202020204" pitchFamily="34" charset="0"/>
                </a:rPr>
                <a:t>OBJETIVO</a:t>
              </a:r>
            </a:p>
          </p:txBody>
        </p:sp>
        <p:sp>
          <p:nvSpPr>
            <p:cNvPr id="50" name="CuadroTexto 28"/>
            <p:cNvSpPr txBox="1">
              <a:spLocks noChangeArrowheads="1"/>
            </p:cNvSpPr>
            <p:nvPr/>
          </p:nvSpPr>
          <p:spPr bwMode="auto">
            <a:xfrm>
              <a:off x="4973775" y="8453437"/>
              <a:ext cx="140610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r>
                <a:rPr lang="es-MX" altLang="es-MX" sz="800">
                  <a:latin typeface="Arial" panose="020B0604020202020204" pitchFamily="34" charset="0"/>
                </a:rPr>
                <a:t>15 DE NOVIEMBRE 2014</a:t>
              </a:r>
            </a:p>
          </p:txBody>
        </p:sp>
      </p:grpSp>
      <p:sp>
        <p:nvSpPr>
          <p:cNvPr id="79"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a:t>
            </a:r>
            <a:r>
              <a:rPr lang="es-ES" altLang="es-MX" sz="900" dirty="0" smtClean="0">
                <a:solidFill>
                  <a:srgbClr val="000000"/>
                </a:solidFill>
                <a:latin typeface="Arial" panose="020B0604020202020204" pitchFamily="34" charset="0"/>
              </a:rPr>
              <a:t>03</a:t>
            </a:r>
            <a:endParaRPr lang="es-ES" altLang="es-MX" sz="900" dirty="0">
              <a:solidFill>
                <a:srgbClr val="000000"/>
              </a:solidFill>
              <a:latin typeface="Arial" panose="020B0604020202020204" pitchFamily="34" charset="0"/>
            </a:endParaRPr>
          </a:p>
        </p:txBody>
      </p:sp>
      <p:sp>
        <p:nvSpPr>
          <p:cNvPr id="80" name="26 CuadroTexto"/>
          <p:cNvSpPr txBox="1"/>
          <p:nvPr/>
        </p:nvSpPr>
        <p:spPr bwMode="auto">
          <a:xfrm>
            <a:off x="360363" y="1246188"/>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a:solidFill>
                  <a:srgbClr val="000000"/>
                </a:solidFill>
                <a:latin typeface="Arial"/>
                <a:cs typeface="Arial"/>
              </a:rPr>
              <a:t>  </a:t>
            </a:r>
            <a:r>
              <a:rPr lang="es-ES" sz="900" kern="0" dirty="0">
                <a:solidFill>
                  <a:srgbClr val="000000"/>
                </a:solidFill>
                <a:latin typeface="Arial"/>
                <a:cs typeface="Arial"/>
              </a:rPr>
              <a:t>TITULO DEL PUESTO</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COORDINADOR DEL COMITÉ MUNICIPAL DE LA JUVENTUD </a:t>
            </a:r>
            <a:endParaRPr lang="es-ES" sz="800" kern="0" dirty="0">
              <a:solidFill>
                <a:srgbClr val="000000"/>
              </a:solidFill>
              <a:latin typeface="Arial"/>
              <a:cs typeface="Arial"/>
            </a:endParaRPr>
          </a:p>
        </p:txBody>
      </p:sp>
      <p:sp>
        <p:nvSpPr>
          <p:cNvPr id="81" name="26 CuadroTexto"/>
          <p:cNvSpPr txBox="1"/>
          <p:nvPr/>
        </p:nvSpPr>
        <p:spPr bwMode="auto">
          <a:xfrm>
            <a:off x="406024" y="1653113"/>
            <a:ext cx="2076450" cy="461665"/>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REPORTA A:</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JEFATURA INSTITUTO MUNICIPAL DE LA JUVENTUD</a:t>
            </a:r>
            <a:endParaRPr lang="es-ES" sz="800" kern="0" dirty="0">
              <a:solidFill>
                <a:srgbClr val="000000"/>
              </a:solidFill>
              <a:latin typeface="Arial"/>
              <a:cs typeface="Arial"/>
            </a:endParaRPr>
          </a:p>
        </p:txBody>
      </p:sp>
    </p:spTree>
    <p:extLst>
      <p:ext uri="{BB962C8B-B14F-4D97-AF65-F5344CB8AC3E}">
        <p14:creationId xmlns:p14="http://schemas.microsoft.com/office/powerpoint/2010/main" val="1127780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a:grpSpLocks/>
          </p:cNvGrpSpPr>
          <p:nvPr/>
        </p:nvGrpSpPr>
        <p:grpSpPr bwMode="auto">
          <a:xfrm>
            <a:off x="305790" y="384655"/>
            <a:ext cx="6218238" cy="8643937"/>
            <a:chOff x="332656" y="395288"/>
            <a:chExt cx="6218956" cy="8643937"/>
          </a:xfrm>
        </p:grpSpPr>
        <p:grpSp>
          <p:nvGrpSpPr>
            <p:cNvPr id="3" name="Grupo 27"/>
            <p:cNvGrpSpPr>
              <a:grpSpLocks/>
            </p:cNvGrpSpPr>
            <p:nvPr/>
          </p:nvGrpSpPr>
          <p:grpSpPr bwMode="auto">
            <a:xfrm>
              <a:off x="332656" y="395288"/>
              <a:ext cx="6191251" cy="8643937"/>
              <a:chOff x="332656" y="395536"/>
              <a:chExt cx="6191250" cy="8643938"/>
            </a:xfrm>
          </p:grpSpPr>
          <p:grpSp>
            <p:nvGrpSpPr>
              <p:cNvPr id="17" name="Grupo 3"/>
              <p:cNvGrpSpPr>
                <a:grpSpLocks/>
              </p:cNvGrpSpPr>
              <p:nvPr/>
            </p:nvGrpSpPr>
            <p:grpSpPr bwMode="auto">
              <a:xfrm>
                <a:off x="332656" y="395536"/>
                <a:ext cx="6191250" cy="779462"/>
                <a:chOff x="262376" y="468262"/>
                <a:chExt cx="6191250" cy="779463"/>
              </a:xfrm>
            </p:grpSpPr>
            <p:sp>
              <p:nvSpPr>
                <p:cNvPr id="31"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32"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3"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4"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35"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36"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38"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 name="34 Grupo"/>
              <p:cNvGrpSpPr>
                <a:grpSpLocks/>
              </p:cNvGrpSpPr>
              <p:nvPr/>
            </p:nvGrpSpPr>
            <p:grpSpPr bwMode="auto">
              <a:xfrm>
                <a:off x="475531" y="8021887"/>
                <a:ext cx="5975350" cy="649287"/>
                <a:chOff x="476250" y="8243888"/>
                <a:chExt cx="5975357" cy="649287"/>
              </a:xfrm>
            </p:grpSpPr>
            <p:sp>
              <p:nvSpPr>
                <p:cNvPr id="20"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21"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2"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23"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4"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5"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6"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27"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28"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29"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30"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19"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dirty="0" smtClean="0">
                    <a:latin typeface="Arial" panose="020B0604020202020204" pitchFamily="34" charset="0"/>
                  </a:rPr>
                  <a:t>17</a:t>
                </a:r>
                <a:endParaRPr lang="es-MX" altLang="es-MX" sz="1200" dirty="0">
                  <a:latin typeface="Arial" panose="020B0604020202020204" pitchFamily="34" charset="0"/>
                </a:endParaRPr>
              </a:p>
            </p:txBody>
          </p:sp>
        </p:grpSp>
        <p:grpSp>
          <p:nvGrpSpPr>
            <p:cNvPr id="4" name="Grupo 46"/>
            <p:cNvGrpSpPr>
              <a:grpSpLocks/>
            </p:cNvGrpSpPr>
            <p:nvPr/>
          </p:nvGrpSpPr>
          <p:grpSpPr bwMode="auto">
            <a:xfrm>
              <a:off x="687388" y="2351088"/>
              <a:ext cx="5724525" cy="5610806"/>
              <a:chOff x="687388" y="2351088"/>
              <a:chExt cx="5724525" cy="5086073"/>
            </a:xfrm>
          </p:grpSpPr>
          <p:sp>
            <p:nvSpPr>
              <p:cNvPr id="12" name="87 CuadroTexto"/>
              <p:cNvSpPr txBox="1">
                <a:spLocks noChangeArrowheads="1"/>
              </p:cNvSpPr>
              <p:nvPr/>
            </p:nvSpPr>
            <p:spPr bwMode="auto">
              <a:xfrm>
                <a:off x="777875" y="2765427"/>
                <a:ext cx="5543550" cy="4671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50000"/>
                  </a:lnSpc>
                  <a:buNone/>
                </a:pPr>
                <a:endParaRPr lang="es-ES" sz="1100" dirty="0">
                  <a:latin typeface="Arial" panose="020B0604020202020204" pitchFamily="34" charset="0"/>
                  <a:cs typeface="Arial" panose="020B0604020202020204" pitchFamily="34" charset="0"/>
                </a:endParaRPr>
              </a:p>
              <a:p>
                <a:pPr algn="just">
                  <a:lnSpc>
                    <a:spcPct val="150000"/>
                  </a:lnSpc>
                  <a:buNone/>
                </a:pPr>
                <a:r>
                  <a:rPr lang="es-MX" sz="1100" dirty="0" smtClean="0">
                    <a:latin typeface="Arial" panose="020B0604020202020204" pitchFamily="34" charset="0"/>
                    <a:cs typeface="Arial" panose="020B0604020202020204" pitchFamily="34" charset="0"/>
                  </a:rPr>
                  <a:t>Con </a:t>
                </a:r>
                <a:r>
                  <a:rPr lang="es-MX" sz="1100" dirty="0">
                    <a:latin typeface="Arial" panose="020B0604020202020204" pitchFamily="34" charset="0"/>
                    <a:cs typeface="Arial" panose="020B0604020202020204" pitchFamily="34" charset="0"/>
                  </a:rPr>
                  <a:t>fundamentos a la Ley 271 de Desarrollo de la Juventud y Reglamento de </a:t>
                </a:r>
                <a:r>
                  <a:rPr lang="es-MX" sz="1100" dirty="0" smtClean="0">
                    <a:latin typeface="Arial" panose="020B0604020202020204" pitchFamily="34" charset="0"/>
                    <a:cs typeface="Arial" panose="020B0604020202020204" pitchFamily="34" charset="0"/>
                  </a:rPr>
                  <a:t>Comités</a:t>
                </a:r>
                <a:r>
                  <a:rPr lang="es-MX" sz="1100" dirty="0">
                    <a:latin typeface="Arial" panose="020B0604020202020204" pitchFamily="34" charset="0"/>
                    <a:cs typeface="Arial" panose="020B0604020202020204" pitchFamily="34" charset="0"/>
                  </a:rPr>
                  <a:t> </a:t>
                </a:r>
                <a:r>
                  <a:rPr lang="es-MX" sz="1100" dirty="0" smtClean="0">
                    <a:latin typeface="Arial" panose="020B0604020202020204" pitchFamily="34" charset="0"/>
                    <a:cs typeface="Arial" panose="020B0604020202020204" pitchFamily="34" charset="0"/>
                  </a:rPr>
                  <a:t>Municipales </a:t>
                </a:r>
                <a:r>
                  <a:rPr lang="es-MX" sz="1100" dirty="0">
                    <a:latin typeface="Arial" panose="020B0604020202020204" pitchFamily="34" charset="0"/>
                    <a:cs typeface="Arial" panose="020B0604020202020204" pitchFamily="34" charset="0"/>
                  </a:rPr>
                  <a:t>del Estado de Veracruz, el Coordinador tiene las siguientes funciones</a:t>
                </a:r>
                <a:r>
                  <a:rPr lang="es-MX" sz="1100" dirty="0" smtClean="0">
                    <a:latin typeface="Arial" panose="020B0604020202020204" pitchFamily="34" charset="0"/>
                    <a:cs typeface="Arial" panose="020B0604020202020204" pitchFamily="34" charset="0"/>
                  </a:rPr>
                  <a:t>:</a:t>
                </a:r>
                <a:endParaRPr 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1.  Auxiliar al INJUVER en la formulación e instrumentación de la política municipal de la juventud, que permita incorporarla plenamente al desarrollo de la entidad;</a:t>
                </a:r>
              </a:p>
              <a:p>
                <a:pPr algn="just">
                  <a:lnSpc>
                    <a:spcPct val="150000"/>
                  </a:lnSpc>
                  <a:buNone/>
                </a:pPr>
                <a:r>
                  <a:rPr lang="es-MX" sz="1100" dirty="0">
                    <a:latin typeface="Arial" panose="020B0604020202020204" pitchFamily="34" charset="0"/>
                    <a:cs typeface="Arial" panose="020B0604020202020204" pitchFamily="34" charset="0"/>
                  </a:rPr>
                  <a:t>2.  Actuar como órgano de consulta y asesoría de los jóvenes de su municipio, cuando así lo requieran;</a:t>
                </a:r>
              </a:p>
              <a:p>
                <a:pPr algn="just">
                  <a:lnSpc>
                    <a:spcPct val="150000"/>
                  </a:lnSpc>
                  <a:buNone/>
                </a:pPr>
                <a:r>
                  <a:rPr lang="es-MX" sz="1100" dirty="0">
                    <a:latin typeface="Arial" panose="020B0604020202020204" pitchFamily="34" charset="0"/>
                    <a:cs typeface="Arial" panose="020B0604020202020204" pitchFamily="34" charset="0"/>
                  </a:rPr>
                  <a:t>3.  Recibir, sistematizar y canalizar al INJUVER las demandas y necesidades de los jóvenes, haciendo énfasis en las áreas de salud, empleo, educación, capacitación, seguridad, justicia, cultura y recreación;</a:t>
                </a:r>
              </a:p>
              <a:p>
                <a:pPr algn="just">
                  <a:lnSpc>
                    <a:spcPct val="150000"/>
                  </a:lnSpc>
                  <a:buNone/>
                </a:pPr>
                <a:r>
                  <a:rPr lang="es-MX" sz="1100" dirty="0">
                    <a:latin typeface="Arial" panose="020B0604020202020204" pitchFamily="34" charset="0"/>
                    <a:cs typeface="Arial" panose="020B0604020202020204" pitchFamily="34" charset="0"/>
                  </a:rPr>
                  <a:t>4.  Celebrar  acuerdos  y  convenios  de  colaboración  con  organizaciones  privadas  y sociales de su municipio para el desarrollo de proyectos que beneficien a la juventud, con el fin de mejorar la calidad y cobertura de las políticas juveniles;</a:t>
                </a:r>
              </a:p>
              <a:p>
                <a:pPr algn="just">
                  <a:lnSpc>
                    <a:spcPct val="150000"/>
                  </a:lnSpc>
                  <a:buNone/>
                </a:pPr>
                <a:r>
                  <a:rPr lang="es-MX" sz="1100" dirty="0" smtClean="0">
                    <a:latin typeface="Arial" panose="020B0604020202020204" pitchFamily="34" charset="0"/>
                    <a:cs typeface="Arial" panose="020B0604020202020204" pitchFamily="34" charset="0"/>
                  </a:rPr>
                  <a:t>5.  Aplicar </a:t>
                </a:r>
                <a:r>
                  <a:rPr lang="es-MX" sz="1100" dirty="0">
                    <a:latin typeface="Arial" panose="020B0604020202020204" pitchFamily="34" charset="0"/>
                    <a:cs typeface="Arial" panose="020B0604020202020204" pitchFamily="34" charset="0"/>
                  </a:rPr>
                  <a:t>en su municipio, los programas que en materia de juventud desarrolle el INJUVER en el Estado. En cuyo caso, a criterio de la Dirección General del Instituto, se determinará la aplicabilidad de dichos programas en el municipio que se trate</a:t>
                </a:r>
                <a:r>
                  <a:rPr lang="es-MX" sz="1100" dirty="0" smtClean="0">
                    <a:latin typeface="Arial" panose="020B0604020202020204" pitchFamily="34" charset="0"/>
                    <a:cs typeface="Arial" panose="020B0604020202020204" pitchFamily="34" charset="0"/>
                  </a:rPr>
                  <a:t>;</a:t>
                </a:r>
              </a:p>
              <a:p>
                <a:pPr algn="just">
                  <a:lnSpc>
                    <a:spcPct val="150000"/>
                  </a:lnSpc>
                  <a:buNone/>
                </a:pPr>
                <a:r>
                  <a:rPr lang="es-MX" sz="1100" dirty="0">
                    <a:latin typeface="Arial" panose="020B0604020202020204" pitchFamily="34" charset="0"/>
                    <a:cs typeface="Arial" panose="020B0604020202020204" pitchFamily="34" charset="0"/>
                  </a:rPr>
                  <a:t>6.  Promover la participación de los jóvenes de su municipio en los programas que en materia de juventud se apliquen</a:t>
                </a:r>
                <a:r>
                  <a:rPr lang="es-MX" sz="1100" dirty="0" smtClean="0">
                    <a:latin typeface="Arial" panose="020B0604020202020204" pitchFamily="34" charset="0"/>
                    <a:cs typeface="Arial" panose="020B0604020202020204" pitchFamily="34" charset="0"/>
                  </a:rPr>
                  <a:t>;</a:t>
                </a:r>
                <a:r>
                  <a:rPr lang="es-MX" altLang="es-MX" sz="1100" dirty="0" smtClean="0">
                    <a:latin typeface="Arial" panose="020B0604020202020204" pitchFamily="34" charset="0"/>
                    <a:cs typeface="Arial" panose="020B0604020202020204" pitchFamily="34" charset="0"/>
                  </a:rPr>
                  <a:t>                                                               </a:t>
                </a:r>
                <a:endParaRPr lang="es-ES" altLang="es-MX" sz="1100" dirty="0">
                  <a:latin typeface="Arial" panose="020B0604020202020204" pitchFamily="34" charset="0"/>
                  <a:cs typeface="Arial" panose="020B0604020202020204" pitchFamily="34" charset="0"/>
                </a:endParaRPr>
              </a:p>
            </p:txBody>
          </p:sp>
          <p:sp>
            <p:nvSpPr>
              <p:cNvPr id="13" name="35 CuadroTexto"/>
              <p:cNvSpPr txBox="1">
                <a:spLocks noChangeArrowheads="1"/>
              </p:cNvSpPr>
              <p:nvPr/>
            </p:nvSpPr>
            <p:spPr bwMode="auto">
              <a:xfrm>
                <a:off x="849313" y="2700338"/>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s-MX" altLang="es-MX" sz="1800">
                  <a:latin typeface="Arial" panose="020B0604020202020204" pitchFamily="34" charset="0"/>
                </a:endParaRPr>
              </a:p>
            </p:txBody>
          </p:sp>
          <p:sp>
            <p:nvSpPr>
              <p:cNvPr id="14" name="96 CuadroTexto"/>
              <p:cNvSpPr txBox="1">
                <a:spLocks noChangeArrowheads="1"/>
              </p:cNvSpPr>
              <p:nvPr/>
            </p:nvSpPr>
            <p:spPr bwMode="auto">
              <a:xfrm>
                <a:off x="2162175" y="2392363"/>
                <a:ext cx="2559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b="1">
                  <a:solidFill>
                    <a:srgbClr val="000000"/>
                  </a:solidFill>
                  <a:latin typeface="Arial" panose="020B0604020202020204" pitchFamily="34" charset="0"/>
                </a:endParaRPr>
              </a:p>
            </p:txBody>
          </p:sp>
          <p:sp>
            <p:nvSpPr>
              <p:cNvPr id="15" name="95 Rectángulo"/>
              <p:cNvSpPr>
                <a:spLocks noChangeArrowheads="1"/>
              </p:cNvSpPr>
              <p:nvPr/>
            </p:nvSpPr>
            <p:spPr bwMode="auto">
              <a:xfrm>
                <a:off x="687388" y="2351088"/>
                <a:ext cx="5724525" cy="431800"/>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b="1">
                  <a:solidFill>
                    <a:srgbClr val="FFFFFF"/>
                  </a:solidFill>
                  <a:latin typeface="Arial" panose="020B0604020202020204" pitchFamily="34" charset="0"/>
                </a:endParaRPr>
              </a:p>
            </p:txBody>
          </p:sp>
          <p:sp>
            <p:nvSpPr>
              <p:cNvPr id="16" name="CuadroTexto 1"/>
              <p:cNvSpPr txBox="1">
                <a:spLocks noChangeArrowheads="1"/>
              </p:cNvSpPr>
              <p:nvPr/>
            </p:nvSpPr>
            <p:spPr bwMode="auto">
              <a:xfrm>
                <a:off x="2603500" y="2427288"/>
                <a:ext cx="18446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MX" altLang="es-MX" sz="1600" b="1">
                    <a:latin typeface="Arial" panose="020B0604020202020204" pitchFamily="34" charset="0"/>
                  </a:rPr>
                  <a:t>FUNCIONES</a:t>
                </a:r>
              </a:p>
            </p:txBody>
          </p:sp>
        </p:grpSp>
        <p:grpSp>
          <p:nvGrpSpPr>
            <p:cNvPr id="5" name="Grupo 4"/>
            <p:cNvGrpSpPr>
              <a:grpSpLocks/>
            </p:cNvGrpSpPr>
            <p:nvPr/>
          </p:nvGrpSpPr>
          <p:grpSpPr bwMode="auto">
            <a:xfrm>
              <a:off x="360363" y="1263650"/>
              <a:ext cx="6191249" cy="790551"/>
              <a:chOff x="360363" y="1263650"/>
              <a:chExt cx="6191249" cy="790551"/>
            </a:xfrm>
          </p:grpSpPr>
          <p:sp>
            <p:nvSpPr>
              <p:cNvPr id="6" name="4 Rectángulo"/>
              <p:cNvSpPr>
                <a:spLocks noChangeArrowheads="1"/>
              </p:cNvSpPr>
              <p:nvPr/>
            </p:nvSpPr>
            <p:spPr bwMode="auto">
              <a:xfrm>
                <a:off x="360363" y="1263650"/>
                <a:ext cx="6191249" cy="790551"/>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7" name="9 Conector recto"/>
              <p:cNvCxnSpPr>
                <a:cxnSpLocks noChangeShapeType="1"/>
              </p:cNvCxnSpPr>
              <p:nvPr/>
            </p:nvCxnSpPr>
            <p:spPr bwMode="auto">
              <a:xfrm>
                <a:off x="4535487" y="1263650"/>
                <a:ext cx="1588"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8" name="10 Conector recto"/>
              <p:cNvCxnSpPr>
                <a:cxnSpLocks noChangeShapeType="1"/>
              </p:cNvCxnSpPr>
              <p:nvPr/>
            </p:nvCxnSpPr>
            <p:spPr bwMode="auto">
              <a:xfrm>
                <a:off x="2376488" y="1263650"/>
                <a:ext cx="0"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9" name="15 Conector recto"/>
              <p:cNvCxnSpPr>
                <a:cxnSpLocks noChangeShapeType="1"/>
              </p:cNvCxnSpPr>
              <p:nvPr/>
            </p:nvCxnSpPr>
            <p:spPr bwMode="auto">
              <a:xfrm>
                <a:off x="360363" y="1695437"/>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0" name="28 CuadroTexto"/>
              <p:cNvSpPr txBox="1">
                <a:spLocks noChangeArrowheads="1"/>
              </p:cNvSpPr>
              <p:nvPr/>
            </p:nvSpPr>
            <p:spPr bwMode="auto">
              <a:xfrm>
                <a:off x="2376488" y="1406521"/>
                <a:ext cx="19431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150000"/>
                  </a:lnSpc>
                  <a:spcBef>
                    <a:spcPct val="0"/>
                  </a:spcBef>
                  <a:buFontTx/>
                  <a:buNone/>
                </a:pPr>
                <a:r>
                  <a:rPr lang="es-ES" altLang="es-MX" sz="1000" dirty="0">
                    <a:solidFill>
                      <a:srgbClr val="000000"/>
                    </a:solidFill>
                    <a:latin typeface="Arial" panose="020B0604020202020204" pitchFamily="34" charset="0"/>
                  </a:rPr>
                  <a:t>NUMERO DE </a:t>
                </a:r>
                <a:r>
                  <a:rPr lang="es-ES" altLang="es-MX" sz="1000" dirty="0" smtClean="0">
                    <a:solidFill>
                      <a:srgbClr val="000000"/>
                    </a:solidFill>
                    <a:latin typeface="Arial" panose="020B0604020202020204" pitchFamily="34" charset="0"/>
                  </a:rPr>
                  <a:t>NIVEL</a:t>
                </a:r>
              </a:p>
              <a:p>
                <a:pPr algn="ctr" eaLnBrk="1" hangingPunct="1">
                  <a:lnSpc>
                    <a:spcPct val="150000"/>
                  </a:lnSpc>
                  <a:spcBef>
                    <a:spcPct val="0"/>
                  </a:spcBef>
                  <a:buFontTx/>
                  <a:buNone/>
                </a:pPr>
                <a:r>
                  <a:rPr lang="es-ES" altLang="es-MX" sz="1000" dirty="0" smtClean="0">
                    <a:solidFill>
                      <a:srgbClr val="000000"/>
                    </a:solidFill>
                    <a:latin typeface="Arial" panose="020B0604020202020204" pitchFamily="34" charset="0"/>
                  </a:rPr>
                  <a:t>SEIS</a:t>
                </a:r>
                <a:endParaRPr lang="es-ES" altLang="es-MX" sz="1000" dirty="0">
                  <a:solidFill>
                    <a:srgbClr val="000000"/>
                  </a:solidFill>
                  <a:latin typeface="Arial" panose="020B0604020202020204" pitchFamily="34" charset="0"/>
                </a:endParaRPr>
              </a:p>
            </p:txBody>
          </p:sp>
          <p:sp>
            <p:nvSpPr>
              <p:cNvPr id="11" name="29 CuadroTexto"/>
              <p:cNvSpPr txBox="1">
                <a:spLocks noChangeArrowheads="1"/>
              </p:cNvSpPr>
              <p:nvPr/>
            </p:nvSpPr>
            <p:spPr bwMode="auto">
              <a:xfrm>
                <a:off x="4464050" y="1335086"/>
                <a:ext cx="2016125" cy="6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900">
                    <a:solidFill>
                      <a:srgbClr val="000000"/>
                    </a:solidFill>
                    <a:latin typeface="Arial" panose="020B0604020202020204" pitchFamily="34" charset="0"/>
                  </a:rPr>
                  <a:t>PERFIL APROBADO</a:t>
                </a:r>
              </a:p>
              <a:p>
                <a:pPr algn="ctr" eaLnBrk="1" hangingPunct="1">
                  <a:spcBef>
                    <a:spcPct val="0"/>
                  </a:spcBef>
                  <a:buFontTx/>
                  <a:buNone/>
                </a:pPr>
                <a:r>
                  <a:rPr lang="es-ES" altLang="es-MX" sz="900">
                    <a:solidFill>
                      <a:srgbClr val="000000"/>
                    </a:solidFill>
                    <a:latin typeface="Arial" panose="020B0604020202020204" pitchFamily="34" charset="0"/>
                  </a:rPr>
                  <a:t>POR:</a:t>
                </a:r>
              </a:p>
              <a:p>
                <a:pPr algn="ctr" eaLnBrk="1" hangingPunct="1">
                  <a:spcBef>
                    <a:spcPct val="0"/>
                  </a:spcBef>
                  <a:buFontTx/>
                  <a:buNone/>
                </a:pPr>
                <a:endParaRPr lang="es-ES" altLang="es-MX" sz="900">
                  <a:solidFill>
                    <a:srgbClr val="000000"/>
                  </a:solidFill>
                  <a:latin typeface="Arial" panose="020B0604020202020204" pitchFamily="34" charset="0"/>
                </a:endParaRPr>
              </a:p>
              <a:p>
                <a:pPr algn="ctr" eaLnBrk="1" hangingPunct="1">
                  <a:spcBef>
                    <a:spcPct val="0"/>
                  </a:spcBef>
                  <a:buFontTx/>
                  <a:buNone/>
                </a:pPr>
                <a:r>
                  <a:rPr lang="es-ES" altLang="es-MX" sz="900">
                    <a:solidFill>
                      <a:srgbClr val="000000"/>
                    </a:solidFill>
                    <a:latin typeface="Arial" panose="020B0604020202020204" pitchFamily="34" charset="0"/>
                  </a:rPr>
                  <a:t>PRESIDENCIA</a:t>
                </a:r>
              </a:p>
            </p:txBody>
          </p:sp>
        </p:grpSp>
      </p:grpSp>
      <p:sp>
        <p:nvSpPr>
          <p:cNvPr id="39" name="23 CuadroTexto"/>
          <p:cNvSpPr txBox="1">
            <a:spLocks noChangeArrowheads="1"/>
          </p:cNvSpPr>
          <p:nvPr/>
        </p:nvSpPr>
        <p:spPr bwMode="auto">
          <a:xfrm>
            <a:off x="4507903" y="680010"/>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a:t>
            </a:r>
            <a:r>
              <a:rPr lang="es-ES" altLang="es-MX" sz="900" dirty="0" smtClean="0">
                <a:solidFill>
                  <a:srgbClr val="000000"/>
                </a:solidFill>
                <a:latin typeface="Arial" panose="020B0604020202020204" pitchFamily="34" charset="0"/>
              </a:rPr>
              <a:t>03</a:t>
            </a:r>
            <a:endParaRPr lang="es-ES" altLang="es-MX" sz="900" dirty="0">
              <a:solidFill>
                <a:srgbClr val="000000"/>
              </a:solidFill>
              <a:latin typeface="Arial" panose="020B0604020202020204" pitchFamily="34" charset="0"/>
            </a:endParaRPr>
          </a:p>
        </p:txBody>
      </p:sp>
      <p:sp>
        <p:nvSpPr>
          <p:cNvPr id="40" name="CuadroTexto 39"/>
          <p:cNvSpPr txBox="1"/>
          <p:nvPr/>
        </p:nvSpPr>
        <p:spPr>
          <a:xfrm>
            <a:off x="4987359" y="8453437"/>
            <a:ext cx="1428741" cy="215444"/>
          </a:xfrm>
          <a:prstGeom prst="rect">
            <a:avLst/>
          </a:prstGeom>
          <a:noFill/>
        </p:spPr>
        <p:txBody>
          <a:bodyPr wrap="square" rtlCol="0">
            <a:spAutoFit/>
          </a:bodyPr>
          <a:lstStyle/>
          <a:p>
            <a:pPr algn="just"/>
            <a:r>
              <a:rPr lang="es-MX" sz="800" dirty="0" smtClean="0">
                <a:latin typeface="Arial" panose="020B0604020202020204" pitchFamily="34" charset="0"/>
                <a:cs typeface="Arial" panose="020B0604020202020204" pitchFamily="34" charset="0"/>
              </a:rPr>
              <a:t>15 DE NOVIEMBRE 2014</a:t>
            </a:r>
            <a:endParaRPr lang="es-MX" sz="800" dirty="0">
              <a:latin typeface="Arial" panose="020B0604020202020204" pitchFamily="34" charset="0"/>
              <a:cs typeface="Arial" panose="020B0604020202020204" pitchFamily="34" charset="0"/>
            </a:endParaRPr>
          </a:p>
        </p:txBody>
      </p:sp>
      <p:sp>
        <p:nvSpPr>
          <p:cNvPr id="42" name="26 CuadroTexto"/>
          <p:cNvSpPr txBox="1"/>
          <p:nvPr/>
        </p:nvSpPr>
        <p:spPr bwMode="auto">
          <a:xfrm>
            <a:off x="406511" y="1631470"/>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REPORTA A:</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JEFATURA INSTITUTO MUNICIPAL DE LA JUVENTUD</a:t>
            </a:r>
            <a:endParaRPr lang="es-ES" sz="800" kern="0" dirty="0">
              <a:solidFill>
                <a:srgbClr val="000000"/>
              </a:solidFill>
              <a:latin typeface="Arial"/>
              <a:cs typeface="Arial"/>
            </a:endParaRPr>
          </a:p>
        </p:txBody>
      </p:sp>
      <p:sp>
        <p:nvSpPr>
          <p:cNvPr id="43" name="26 CuadroTexto"/>
          <p:cNvSpPr txBox="1"/>
          <p:nvPr/>
        </p:nvSpPr>
        <p:spPr bwMode="auto">
          <a:xfrm>
            <a:off x="360363" y="1246188"/>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a:solidFill>
                  <a:srgbClr val="000000"/>
                </a:solidFill>
                <a:latin typeface="Arial"/>
                <a:cs typeface="Arial"/>
              </a:rPr>
              <a:t>  </a:t>
            </a:r>
            <a:r>
              <a:rPr lang="es-ES" sz="900" kern="0" dirty="0">
                <a:solidFill>
                  <a:srgbClr val="000000"/>
                </a:solidFill>
                <a:latin typeface="Arial"/>
                <a:cs typeface="Arial"/>
              </a:rPr>
              <a:t>TITULO DEL PUESTO</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COORDINADOR DEL COMITÉ MUNICIPAL DE LA JUVENTUD </a:t>
            </a:r>
            <a:endParaRPr lang="es-ES" sz="800" kern="0" dirty="0">
              <a:solidFill>
                <a:srgbClr val="000000"/>
              </a:solidFill>
              <a:latin typeface="Arial"/>
              <a:cs typeface="Arial"/>
            </a:endParaRPr>
          </a:p>
        </p:txBody>
      </p:sp>
    </p:spTree>
    <p:extLst>
      <p:ext uri="{BB962C8B-B14F-4D97-AF65-F5344CB8AC3E}">
        <p14:creationId xmlns:p14="http://schemas.microsoft.com/office/powerpoint/2010/main" val="3357486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a:grpSpLocks/>
          </p:cNvGrpSpPr>
          <p:nvPr/>
        </p:nvGrpSpPr>
        <p:grpSpPr bwMode="auto">
          <a:xfrm>
            <a:off x="305905" y="349122"/>
            <a:ext cx="6218238" cy="8643937"/>
            <a:chOff x="332656" y="395288"/>
            <a:chExt cx="6218956" cy="8643937"/>
          </a:xfrm>
        </p:grpSpPr>
        <p:grpSp>
          <p:nvGrpSpPr>
            <p:cNvPr id="3" name="Grupo 27"/>
            <p:cNvGrpSpPr>
              <a:grpSpLocks/>
            </p:cNvGrpSpPr>
            <p:nvPr/>
          </p:nvGrpSpPr>
          <p:grpSpPr bwMode="auto">
            <a:xfrm>
              <a:off x="332656" y="395288"/>
              <a:ext cx="6191251" cy="8643937"/>
              <a:chOff x="332656" y="395536"/>
              <a:chExt cx="6191250" cy="8643938"/>
            </a:xfrm>
          </p:grpSpPr>
          <p:grpSp>
            <p:nvGrpSpPr>
              <p:cNvPr id="17" name="Grupo 3"/>
              <p:cNvGrpSpPr>
                <a:grpSpLocks/>
              </p:cNvGrpSpPr>
              <p:nvPr/>
            </p:nvGrpSpPr>
            <p:grpSpPr bwMode="auto">
              <a:xfrm>
                <a:off x="332656" y="395536"/>
                <a:ext cx="6191250" cy="779462"/>
                <a:chOff x="262376" y="468262"/>
                <a:chExt cx="6191250" cy="779463"/>
              </a:xfrm>
            </p:grpSpPr>
            <p:sp>
              <p:nvSpPr>
                <p:cNvPr id="31"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32"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3"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4"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35"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36"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38"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 name="34 Grupo"/>
              <p:cNvGrpSpPr>
                <a:grpSpLocks/>
              </p:cNvGrpSpPr>
              <p:nvPr/>
            </p:nvGrpSpPr>
            <p:grpSpPr bwMode="auto">
              <a:xfrm>
                <a:off x="475531" y="8021887"/>
                <a:ext cx="5975350" cy="649287"/>
                <a:chOff x="476250" y="8243888"/>
                <a:chExt cx="5975357" cy="649287"/>
              </a:xfrm>
            </p:grpSpPr>
            <p:sp>
              <p:nvSpPr>
                <p:cNvPr id="20"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21"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2"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23"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4"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5"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6"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27"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28"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29"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30"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19"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dirty="0" smtClean="0">
                    <a:latin typeface="Arial" panose="020B0604020202020204" pitchFamily="34" charset="0"/>
                  </a:rPr>
                  <a:t>18</a:t>
                </a:r>
                <a:endParaRPr lang="es-MX" altLang="es-MX" sz="1200" dirty="0">
                  <a:latin typeface="Arial" panose="020B0604020202020204" pitchFamily="34" charset="0"/>
                </a:endParaRPr>
              </a:p>
            </p:txBody>
          </p:sp>
        </p:grpSp>
        <p:grpSp>
          <p:nvGrpSpPr>
            <p:cNvPr id="4" name="Grupo 46"/>
            <p:cNvGrpSpPr>
              <a:grpSpLocks/>
            </p:cNvGrpSpPr>
            <p:nvPr/>
          </p:nvGrpSpPr>
          <p:grpSpPr bwMode="auto">
            <a:xfrm>
              <a:off x="849313" y="2396623"/>
              <a:ext cx="3871912" cy="747799"/>
              <a:chOff x="849313" y="2392363"/>
              <a:chExt cx="3871912" cy="677863"/>
            </a:xfrm>
          </p:grpSpPr>
          <p:sp>
            <p:nvSpPr>
              <p:cNvPr id="13" name="35 CuadroTexto"/>
              <p:cNvSpPr txBox="1">
                <a:spLocks noChangeArrowheads="1"/>
              </p:cNvSpPr>
              <p:nvPr/>
            </p:nvSpPr>
            <p:spPr bwMode="auto">
              <a:xfrm>
                <a:off x="849313" y="2700338"/>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s-MX" altLang="es-MX" sz="1800">
                  <a:latin typeface="Arial" panose="020B0604020202020204" pitchFamily="34" charset="0"/>
                </a:endParaRPr>
              </a:p>
            </p:txBody>
          </p:sp>
          <p:sp>
            <p:nvSpPr>
              <p:cNvPr id="14" name="96 CuadroTexto"/>
              <p:cNvSpPr txBox="1">
                <a:spLocks noChangeArrowheads="1"/>
              </p:cNvSpPr>
              <p:nvPr/>
            </p:nvSpPr>
            <p:spPr bwMode="auto">
              <a:xfrm>
                <a:off x="2162175" y="2392363"/>
                <a:ext cx="2559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b="1">
                  <a:solidFill>
                    <a:srgbClr val="000000"/>
                  </a:solidFill>
                  <a:latin typeface="Arial" panose="020B0604020202020204" pitchFamily="34" charset="0"/>
                </a:endParaRPr>
              </a:p>
            </p:txBody>
          </p:sp>
        </p:grpSp>
        <p:grpSp>
          <p:nvGrpSpPr>
            <p:cNvPr id="5" name="Grupo 4"/>
            <p:cNvGrpSpPr>
              <a:grpSpLocks/>
            </p:cNvGrpSpPr>
            <p:nvPr/>
          </p:nvGrpSpPr>
          <p:grpSpPr bwMode="auto">
            <a:xfrm>
              <a:off x="360363" y="1263650"/>
              <a:ext cx="6191249" cy="790551"/>
              <a:chOff x="360363" y="1263650"/>
              <a:chExt cx="6191249" cy="790551"/>
            </a:xfrm>
          </p:grpSpPr>
          <p:sp>
            <p:nvSpPr>
              <p:cNvPr id="6" name="4 Rectángulo"/>
              <p:cNvSpPr>
                <a:spLocks noChangeArrowheads="1"/>
              </p:cNvSpPr>
              <p:nvPr/>
            </p:nvSpPr>
            <p:spPr bwMode="auto">
              <a:xfrm>
                <a:off x="360363" y="1263650"/>
                <a:ext cx="6191249" cy="790551"/>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7" name="9 Conector recto"/>
              <p:cNvCxnSpPr>
                <a:cxnSpLocks noChangeShapeType="1"/>
              </p:cNvCxnSpPr>
              <p:nvPr/>
            </p:nvCxnSpPr>
            <p:spPr bwMode="auto">
              <a:xfrm>
                <a:off x="4535487" y="1263650"/>
                <a:ext cx="1588"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8" name="10 Conector recto"/>
              <p:cNvCxnSpPr>
                <a:cxnSpLocks noChangeShapeType="1"/>
              </p:cNvCxnSpPr>
              <p:nvPr/>
            </p:nvCxnSpPr>
            <p:spPr bwMode="auto">
              <a:xfrm>
                <a:off x="2376488" y="1263650"/>
                <a:ext cx="0"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9" name="15 Conector recto"/>
              <p:cNvCxnSpPr>
                <a:cxnSpLocks noChangeShapeType="1"/>
              </p:cNvCxnSpPr>
              <p:nvPr/>
            </p:nvCxnSpPr>
            <p:spPr bwMode="auto">
              <a:xfrm>
                <a:off x="360363" y="1695437"/>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0" name="28 CuadroTexto"/>
              <p:cNvSpPr txBox="1">
                <a:spLocks noChangeArrowheads="1"/>
              </p:cNvSpPr>
              <p:nvPr/>
            </p:nvSpPr>
            <p:spPr bwMode="auto">
              <a:xfrm>
                <a:off x="2376488" y="1406521"/>
                <a:ext cx="1943100" cy="554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150000"/>
                  </a:lnSpc>
                  <a:spcBef>
                    <a:spcPct val="0"/>
                  </a:spcBef>
                  <a:buFontTx/>
                  <a:buNone/>
                </a:pPr>
                <a:r>
                  <a:rPr lang="es-ES" altLang="es-MX" sz="1000" dirty="0">
                    <a:solidFill>
                      <a:srgbClr val="000000"/>
                    </a:solidFill>
                    <a:latin typeface="Arial" panose="020B0604020202020204" pitchFamily="34" charset="0"/>
                  </a:rPr>
                  <a:t>NUMERO DE NIVEL</a:t>
                </a:r>
              </a:p>
              <a:p>
                <a:pPr algn="ctr" eaLnBrk="1" hangingPunct="1">
                  <a:lnSpc>
                    <a:spcPct val="150000"/>
                  </a:lnSpc>
                  <a:spcBef>
                    <a:spcPct val="0"/>
                  </a:spcBef>
                  <a:buFontTx/>
                  <a:buNone/>
                </a:pPr>
                <a:r>
                  <a:rPr lang="es-ES" altLang="es-MX" sz="1000" dirty="0" smtClean="0">
                    <a:solidFill>
                      <a:srgbClr val="000000"/>
                    </a:solidFill>
                    <a:latin typeface="Arial" panose="020B0604020202020204" pitchFamily="34" charset="0"/>
                  </a:rPr>
                  <a:t>SEIS</a:t>
                </a:r>
                <a:endParaRPr lang="es-ES" altLang="es-MX" sz="1000" dirty="0">
                  <a:solidFill>
                    <a:srgbClr val="000000"/>
                  </a:solidFill>
                  <a:latin typeface="Arial" panose="020B0604020202020204" pitchFamily="34" charset="0"/>
                </a:endParaRPr>
              </a:p>
            </p:txBody>
          </p:sp>
          <p:sp>
            <p:nvSpPr>
              <p:cNvPr id="11" name="29 CuadroTexto"/>
              <p:cNvSpPr txBox="1">
                <a:spLocks noChangeArrowheads="1"/>
              </p:cNvSpPr>
              <p:nvPr/>
            </p:nvSpPr>
            <p:spPr bwMode="auto">
              <a:xfrm>
                <a:off x="4464050" y="1335086"/>
                <a:ext cx="2016125" cy="6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900">
                    <a:solidFill>
                      <a:srgbClr val="000000"/>
                    </a:solidFill>
                    <a:latin typeface="Arial" panose="020B0604020202020204" pitchFamily="34" charset="0"/>
                  </a:rPr>
                  <a:t>PERFIL APROBADO</a:t>
                </a:r>
              </a:p>
              <a:p>
                <a:pPr algn="ctr" eaLnBrk="1" hangingPunct="1">
                  <a:spcBef>
                    <a:spcPct val="0"/>
                  </a:spcBef>
                  <a:buFontTx/>
                  <a:buNone/>
                </a:pPr>
                <a:r>
                  <a:rPr lang="es-ES" altLang="es-MX" sz="900">
                    <a:solidFill>
                      <a:srgbClr val="000000"/>
                    </a:solidFill>
                    <a:latin typeface="Arial" panose="020B0604020202020204" pitchFamily="34" charset="0"/>
                  </a:rPr>
                  <a:t>POR:</a:t>
                </a:r>
              </a:p>
              <a:p>
                <a:pPr algn="ctr" eaLnBrk="1" hangingPunct="1">
                  <a:spcBef>
                    <a:spcPct val="0"/>
                  </a:spcBef>
                  <a:buFontTx/>
                  <a:buNone/>
                </a:pPr>
                <a:endParaRPr lang="es-ES" altLang="es-MX" sz="900">
                  <a:solidFill>
                    <a:srgbClr val="000000"/>
                  </a:solidFill>
                  <a:latin typeface="Arial" panose="020B0604020202020204" pitchFamily="34" charset="0"/>
                </a:endParaRPr>
              </a:p>
              <a:p>
                <a:pPr algn="ctr" eaLnBrk="1" hangingPunct="1">
                  <a:spcBef>
                    <a:spcPct val="0"/>
                  </a:spcBef>
                  <a:buFontTx/>
                  <a:buNone/>
                </a:pPr>
                <a:r>
                  <a:rPr lang="es-ES" altLang="es-MX" sz="900">
                    <a:solidFill>
                      <a:srgbClr val="000000"/>
                    </a:solidFill>
                    <a:latin typeface="Arial" panose="020B0604020202020204" pitchFamily="34" charset="0"/>
                  </a:rPr>
                  <a:t>PRESIDENCIA</a:t>
                </a:r>
              </a:p>
            </p:txBody>
          </p:sp>
        </p:grpSp>
      </p:grpSp>
      <p:sp>
        <p:nvSpPr>
          <p:cNvPr id="39" name="87 CuadroTexto"/>
          <p:cNvSpPr txBox="1">
            <a:spLocks noChangeArrowheads="1"/>
          </p:cNvSpPr>
          <p:nvPr/>
        </p:nvSpPr>
        <p:spPr bwMode="auto">
          <a:xfrm>
            <a:off x="797797" y="2424322"/>
            <a:ext cx="5542910" cy="449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50000"/>
              </a:lnSpc>
              <a:buNone/>
            </a:pPr>
            <a:r>
              <a:rPr lang="es-MX" sz="1100" dirty="0">
                <a:latin typeface="Arial" panose="020B0604020202020204" pitchFamily="34" charset="0"/>
                <a:cs typeface="Arial" panose="020B0604020202020204" pitchFamily="34" charset="0"/>
              </a:rPr>
              <a:t>7.  Específicamente para los Comités, auxiliar al INJUVER en la creación de Comités</a:t>
            </a:r>
          </a:p>
          <a:p>
            <a:pPr algn="just">
              <a:lnSpc>
                <a:spcPct val="150000"/>
              </a:lnSpc>
              <a:buNone/>
            </a:pPr>
            <a:r>
              <a:rPr lang="es-MX" sz="1100" dirty="0" smtClean="0">
                <a:latin typeface="Arial" panose="020B0604020202020204" pitchFamily="34" charset="0"/>
                <a:cs typeface="Arial" panose="020B0604020202020204" pitchFamily="34" charset="0"/>
              </a:rPr>
              <a:t>Municipales </a:t>
            </a:r>
            <a:r>
              <a:rPr lang="es-MX" sz="1100" dirty="0">
                <a:latin typeface="Arial" panose="020B0604020202020204" pitchFamily="34" charset="0"/>
                <a:cs typeface="Arial" panose="020B0604020202020204" pitchFamily="34" charset="0"/>
              </a:rPr>
              <a:t>o instancias de atención a la juventud</a:t>
            </a:r>
            <a:r>
              <a:rPr lang="es-MX" sz="1100" dirty="0" smtClean="0">
                <a:latin typeface="Arial" panose="020B0604020202020204" pitchFamily="34" charset="0"/>
                <a:cs typeface="Arial" panose="020B0604020202020204" pitchFamily="34" charset="0"/>
              </a:rPr>
              <a:t>;</a:t>
            </a:r>
            <a:endParaRPr 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8.  Difundir las diversas convocatorias y certámenes que emita el INJUVER, así como recibir, organizar y canalizar a sus oficinas centrales la documentación necesaria para la participación de la juventud veracruzana en los mismos;</a:t>
            </a:r>
          </a:p>
          <a:p>
            <a:pPr algn="just">
              <a:lnSpc>
                <a:spcPct val="150000"/>
              </a:lnSpc>
              <a:buNone/>
            </a:pPr>
            <a:r>
              <a:rPr lang="es-MX" sz="1100" dirty="0">
                <a:latin typeface="Arial" panose="020B0604020202020204" pitchFamily="34" charset="0"/>
                <a:cs typeface="Arial" panose="020B0604020202020204" pitchFamily="34" charset="0"/>
              </a:rPr>
              <a:t>9.  Auxiliar al INJUVER en la elaboración de la Encuesta Estatal de la Juventud, así como en la realización de investigaciones y estudios de juventud en el municipio de que se trate;</a:t>
            </a:r>
          </a:p>
          <a:p>
            <a:pPr algn="just">
              <a:lnSpc>
                <a:spcPct val="150000"/>
              </a:lnSpc>
              <a:buNone/>
            </a:pPr>
            <a:r>
              <a:rPr lang="es-MX" sz="1100" dirty="0">
                <a:latin typeface="Arial" panose="020B0604020202020204" pitchFamily="34" charset="0"/>
                <a:cs typeface="Arial" panose="020B0604020202020204" pitchFamily="34" charset="0"/>
              </a:rPr>
              <a:t>10. A petición expresa del INJUVER, auxiliarlo en la aplicación de los programas que </a:t>
            </a:r>
            <a:r>
              <a:rPr lang="es-MX" sz="1100" dirty="0" smtClean="0">
                <a:latin typeface="Arial" panose="020B0604020202020204" pitchFamily="34" charset="0"/>
                <a:cs typeface="Arial" panose="020B0604020202020204" pitchFamily="34" charset="0"/>
              </a:rPr>
              <a:t>el</a:t>
            </a:r>
            <a:r>
              <a:rPr lang="es-MX" sz="1100" dirty="0">
                <a:latin typeface="Arial" panose="020B0604020202020204" pitchFamily="34" charset="0"/>
                <a:cs typeface="Arial" panose="020B0604020202020204" pitchFamily="34" charset="0"/>
              </a:rPr>
              <a:t> </a:t>
            </a:r>
            <a:r>
              <a:rPr lang="es-MX" sz="1100" dirty="0" smtClean="0">
                <a:latin typeface="Arial" panose="020B0604020202020204" pitchFamily="34" charset="0"/>
                <a:cs typeface="Arial" panose="020B0604020202020204" pitchFamily="34" charset="0"/>
              </a:rPr>
              <a:t>IMJ </a:t>
            </a:r>
            <a:r>
              <a:rPr lang="es-MX" sz="1100" dirty="0">
                <a:latin typeface="Arial" panose="020B0604020202020204" pitchFamily="34" charset="0"/>
                <a:cs typeface="Arial" panose="020B0604020202020204" pitchFamily="34" charset="0"/>
              </a:rPr>
              <a:t>aplique en coordinación con el Estado, para atender a la juventud</a:t>
            </a:r>
            <a:r>
              <a:rPr lang="es-MX" sz="1100" dirty="0" smtClean="0">
                <a:latin typeface="Arial" panose="020B0604020202020204" pitchFamily="34" charset="0"/>
                <a:cs typeface="Arial" panose="020B0604020202020204" pitchFamily="34" charset="0"/>
              </a:rPr>
              <a:t>;</a:t>
            </a:r>
            <a:endParaRPr 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11. Auxiliar al INJUVER en la Difusión de la Ley en los municipios del Estado</a:t>
            </a:r>
            <a:r>
              <a:rPr lang="es-MX" sz="1100" dirty="0" smtClean="0">
                <a:latin typeface="Arial" panose="020B0604020202020204" pitchFamily="34" charset="0"/>
                <a:cs typeface="Arial" panose="020B0604020202020204" pitchFamily="34" charset="0"/>
              </a:rPr>
              <a:t>;</a:t>
            </a:r>
            <a:endParaRPr 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12. Las demás que le confiera la Ley.</a:t>
            </a:r>
          </a:p>
          <a:p>
            <a:pPr lvl="0" algn="just">
              <a:lnSpc>
                <a:spcPct val="150000"/>
              </a:lnSpc>
              <a:buNone/>
            </a:pPr>
            <a:endParaRPr lang="es-MX" sz="1100" dirty="0">
              <a:latin typeface="Arial" panose="020B0604020202020204" pitchFamily="34" charset="0"/>
              <a:cs typeface="Arial" panose="020B0604020202020204" pitchFamily="34" charset="0"/>
            </a:endParaRPr>
          </a:p>
          <a:p>
            <a:pPr algn="just">
              <a:lnSpc>
                <a:spcPct val="150000"/>
              </a:lnSpc>
              <a:buFont typeface="Arial" panose="020B0604020202020204" pitchFamily="34" charset="0"/>
              <a:buNone/>
            </a:pPr>
            <a:endParaRPr lang="es-MX" altLang="es-MX" sz="1100" dirty="0">
              <a:latin typeface="Arial" panose="020B0604020202020204" pitchFamily="34" charset="0"/>
              <a:cs typeface="Arial" panose="020B0604020202020204" pitchFamily="34" charset="0"/>
            </a:endParaRPr>
          </a:p>
          <a:p>
            <a:pPr algn="just">
              <a:lnSpc>
                <a:spcPct val="150000"/>
              </a:lnSpc>
              <a:buFont typeface="Arial" panose="020B0604020202020204" pitchFamily="34" charset="0"/>
              <a:buNone/>
            </a:pPr>
            <a:endParaRPr lang="es-MX" altLang="es-MX" sz="1100" dirty="0">
              <a:latin typeface="Arial" panose="020B0604020202020204" pitchFamily="34" charset="0"/>
              <a:cs typeface="Arial" panose="020B0604020202020204" pitchFamily="34" charset="0"/>
            </a:endParaRPr>
          </a:p>
          <a:p>
            <a:pPr algn="just">
              <a:lnSpc>
                <a:spcPct val="150000"/>
              </a:lnSpc>
              <a:buFont typeface="Arial" panose="020B0604020202020204" pitchFamily="34" charset="0"/>
              <a:buNone/>
            </a:pPr>
            <a:r>
              <a:rPr lang="es-MX" altLang="es-MX" sz="1100" dirty="0">
                <a:latin typeface="Arial" panose="020B0604020202020204" pitchFamily="34" charset="0"/>
                <a:cs typeface="Arial" panose="020B0604020202020204" pitchFamily="34" charset="0"/>
              </a:rPr>
              <a:t> </a:t>
            </a:r>
            <a:endParaRPr lang="es-ES" altLang="es-MX" sz="1100" dirty="0">
              <a:latin typeface="Arial" panose="020B0604020202020204" pitchFamily="34" charset="0"/>
              <a:cs typeface="Arial" panose="020B0604020202020204" pitchFamily="34" charset="0"/>
            </a:endParaRPr>
          </a:p>
        </p:txBody>
      </p:sp>
      <p:sp>
        <p:nvSpPr>
          <p:cNvPr id="40" name="23 CuadroTexto"/>
          <p:cNvSpPr txBox="1">
            <a:spLocks noChangeArrowheads="1"/>
          </p:cNvSpPr>
          <p:nvPr/>
        </p:nvSpPr>
        <p:spPr bwMode="auto">
          <a:xfrm>
            <a:off x="4508018" y="659715"/>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a:t>
            </a:r>
            <a:r>
              <a:rPr lang="es-ES" altLang="es-MX" sz="900" dirty="0" smtClean="0">
                <a:solidFill>
                  <a:srgbClr val="000000"/>
                </a:solidFill>
                <a:latin typeface="Arial" panose="020B0604020202020204" pitchFamily="34" charset="0"/>
              </a:rPr>
              <a:t>04</a:t>
            </a:r>
            <a:endParaRPr lang="es-ES" altLang="es-MX" sz="900" dirty="0">
              <a:solidFill>
                <a:srgbClr val="000000"/>
              </a:solidFill>
              <a:latin typeface="Arial" panose="020B0604020202020204" pitchFamily="34" charset="0"/>
            </a:endParaRPr>
          </a:p>
        </p:txBody>
      </p:sp>
      <p:sp>
        <p:nvSpPr>
          <p:cNvPr id="41" name="CuadroTexto 40"/>
          <p:cNvSpPr txBox="1"/>
          <p:nvPr/>
        </p:nvSpPr>
        <p:spPr>
          <a:xfrm>
            <a:off x="4994671" y="8398928"/>
            <a:ext cx="1428741" cy="215444"/>
          </a:xfrm>
          <a:prstGeom prst="rect">
            <a:avLst/>
          </a:prstGeom>
          <a:noFill/>
        </p:spPr>
        <p:txBody>
          <a:bodyPr wrap="square" rtlCol="0">
            <a:spAutoFit/>
          </a:bodyPr>
          <a:lstStyle/>
          <a:p>
            <a:pPr algn="just"/>
            <a:r>
              <a:rPr lang="es-MX" sz="800" dirty="0" smtClean="0">
                <a:latin typeface="Arial" panose="020B0604020202020204" pitchFamily="34" charset="0"/>
                <a:cs typeface="Arial" panose="020B0604020202020204" pitchFamily="34" charset="0"/>
              </a:rPr>
              <a:t>15 DE NOVIEMBRE 2014</a:t>
            </a:r>
            <a:endParaRPr lang="es-MX" sz="800" dirty="0">
              <a:latin typeface="Arial" panose="020B0604020202020204" pitchFamily="34" charset="0"/>
              <a:cs typeface="Arial" panose="020B0604020202020204" pitchFamily="34" charset="0"/>
            </a:endParaRPr>
          </a:p>
        </p:txBody>
      </p:sp>
      <p:sp>
        <p:nvSpPr>
          <p:cNvPr id="43" name="26 CuadroTexto"/>
          <p:cNvSpPr txBox="1"/>
          <p:nvPr/>
        </p:nvSpPr>
        <p:spPr bwMode="auto">
          <a:xfrm>
            <a:off x="345274" y="1206475"/>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a:solidFill>
                  <a:srgbClr val="000000"/>
                </a:solidFill>
                <a:latin typeface="Arial"/>
                <a:cs typeface="Arial"/>
              </a:rPr>
              <a:t>  </a:t>
            </a:r>
            <a:r>
              <a:rPr lang="es-ES" sz="900" kern="0" dirty="0">
                <a:solidFill>
                  <a:srgbClr val="000000"/>
                </a:solidFill>
                <a:latin typeface="Arial"/>
                <a:cs typeface="Arial"/>
              </a:rPr>
              <a:t>TITULO DEL PUESTO</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COORDINADOR DEL COMITÉ MUNICIPAL DE LA JUVENTUD </a:t>
            </a:r>
            <a:endParaRPr lang="es-ES" sz="800" kern="0" dirty="0">
              <a:solidFill>
                <a:srgbClr val="000000"/>
              </a:solidFill>
              <a:latin typeface="Arial"/>
              <a:cs typeface="Arial"/>
            </a:endParaRPr>
          </a:p>
        </p:txBody>
      </p:sp>
      <p:sp>
        <p:nvSpPr>
          <p:cNvPr id="44" name="26 CuadroTexto"/>
          <p:cNvSpPr txBox="1"/>
          <p:nvPr/>
        </p:nvSpPr>
        <p:spPr bwMode="auto">
          <a:xfrm>
            <a:off x="406626" y="1610231"/>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REPORTA A:</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JEFATURA INSTITUTO MUNICIPAL DE LA JUVENTUD</a:t>
            </a:r>
            <a:endParaRPr lang="es-ES" sz="800" kern="0" dirty="0">
              <a:solidFill>
                <a:srgbClr val="000000"/>
              </a:solidFill>
              <a:latin typeface="Arial"/>
              <a:cs typeface="Arial"/>
            </a:endParaRPr>
          </a:p>
        </p:txBody>
      </p:sp>
    </p:spTree>
    <p:extLst>
      <p:ext uri="{BB962C8B-B14F-4D97-AF65-F5344CB8AC3E}">
        <p14:creationId xmlns:p14="http://schemas.microsoft.com/office/powerpoint/2010/main" val="1476685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
          <p:cNvGrpSpPr>
            <a:grpSpLocks/>
          </p:cNvGrpSpPr>
          <p:nvPr/>
        </p:nvGrpSpPr>
        <p:grpSpPr bwMode="auto">
          <a:xfrm>
            <a:off x="333375" y="395288"/>
            <a:ext cx="6191250" cy="8643937"/>
            <a:chOff x="261938" y="468313"/>
            <a:chExt cx="6191250" cy="8643937"/>
          </a:xfrm>
        </p:grpSpPr>
        <p:grpSp>
          <p:nvGrpSpPr>
            <p:cNvPr id="12" name="Grupo 3"/>
            <p:cNvGrpSpPr>
              <a:grpSpLocks/>
            </p:cNvGrpSpPr>
            <p:nvPr/>
          </p:nvGrpSpPr>
          <p:grpSpPr bwMode="auto">
            <a:xfrm>
              <a:off x="261938" y="468313"/>
              <a:ext cx="6191250" cy="779462"/>
              <a:chOff x="262376" y="468262"/>
              <a:chExt cx="6191250" cy="779463"/>
            </a:xfrm>
          </p:grpSpPr>
          <p:sp>
            <p:nvSpPr>
              <p:cNvPr id="28"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29"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0"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1"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32"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33"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sp>
            <p:nvSpPr>
              <p:cNvPr id="34" name="23 CuadroTexto"/>
              <p:cNvSpPr txBox="1">
                <a:spLocks noChangeArrowheads="1"/>
              </p:cNvSpPr>
              <p:nvPr/>
            </p:nvSpPr>
            <p:spPr bwMode="auto">
              <a:xfrm>
                <a:off x="4437501" y="774650"/>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- 00</a:t>
                </a:r>
              </a:p>
            </p:txBody>
          </p:sp>
          <p:pic>
            <p:nvPicPr>
              <p:cNvPr id="35"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 name="34 Grupo"/>
            <p:cNvGrpSpPr>
              <a:grpSpLocks/>
            </p:cNvGrpSpPr>
            <p:nvPr/>
          </p:nvGrpSpPr>
          <p:grpSpPr bwMode="auto">
            <a:xfrm>
              <a:off x="404813" y="8094663"/>
              <a:ext cx="5975350" cy="649287"/>
              <a:chOff x="476250" y="8243888"/>
              <a:chExt cx="5975357" cy="649287"/>
            </a:xfrm>
          </p:grpSpPr>
          <p:sp>
            <p:nvSpPr>
              <p:cNvPr id="17"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18"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9"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20"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1"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2"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3"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24"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25"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 </a:t>
                </a:r>
              </a:p>
            </p:txBody>
          </p:sp>
          <p:sp>
            <p:nvSpPr>
              <p:cNvPr id="26"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27"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14" name="34 CuadroTexto"/>
            <p:cNvSpPr txBox="1">
              <a:spLocks noChangeArrowheads="1"/>
            </p:cNvSpPr>
            <p:nvPr/>
          </p:nvSpPr>
          <p:spPr bwMode="auto">
            <a:xfrm>
              <a:off x="2760663" y="1247775"/>
              <a:ext cx="12255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600" b="1">
                  <a:latin typeface="Arial" panose="020B0604020202020204" pitchFamily="34" charset="0"/>
                </a:rPr>
                <a:t>I N D I C E</a:t>
              </a:r>
            </a:p>
          </p:txBody>
        </p:sp>
        <p:sp>
          <p:nvSpPr>
            <p:cNvPr id="15" name="24 CuadroTexto"/>
            <p:cNvSpPr txBox="1">
              <a:spLocks noChangeArrowheads="1"/>
            </p:cNvSpPr>
            <p:nvPr/>
          </p:nvSpPr>
          <p:spPr bwMode="auto">
            <a:xfrm>
              <a:off x="692946" y="1533137"/>
              <a:ext cx="5400675" cy="644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lnSpc>
                  <a:spcPct val="150000"/>
                </a:lnSpc>
                <a:spcBef>
                  <a:spcPct val="0"/>
                </a:spcBef>
                <a:buFontTx/>
                <a:buNone/>
              </a:pPr>
              <a:r>
                <a:rPr lang="es-MX" altLang="es-MX" sz="1100" dirty="0"/>
                <a:t>INDICE                                                                                                                                                  1</a:t>
              </a:r>
              <a:endParaRPr lang="es-ES" altLang="es-MX" sz="1100" dirty="0"/>
            </a:p>
            <a:p>
              <a:pPr algn="just" eaLnBrk="1" hangingPunct="1">
                <a:lnSpc>
                  <a:spcPct val="150000"/>
                </a:lnSpc>
                <a:spcBef>
                  <a:spcPct val="0"/>
                </a:spcBef>
                <a:buFontTx/>
                <a:buNone/>
              </a:pPr>
              <a:r>
                <a:rPr lang="es-MX" altLang="es-MX" sz="1100" dirty="0"/>
                <a:t>INTRODUCCIÓN                                                                                                                                  2</a:t>
              </a:r>
            </a:p>
            <a:p>
              <a:pPr algn="just" eaLnBrk="1" hangingPunct="1">
                <a:lnSpc>
                  <a:spcPct val="150000"/>
                </a:lnSpc>
                <a:spcBef>
                  <a:spcPct val="0"/>
                </a:spcBef>
                <a:buFontTx/>
                <a:buNone/>
              </a:pPr>
              <a:r>
                <a:rPr lang="es-MX" altLang="es-MX" sz="1100" dirty="0"/>
                <a:t>OBJETIVO DEL MANUAL                                                                                                                    3</a:t>
              </a:r>
            </a:p>
            <a:p>
              <a:pPr algn="just" eaLnBrk="1" hangingPunct="1">
                <a:lnSpc>
                  <a:spcPct val="150000"/>
                </a:lnSpc>
                <a:spcBef>
                  <a:spcPct val="0"/>
                </a:spcBef>
                <a:buFontTx/>
                <a:buNone/>
              </a:pPr>
              <a:r>
                <a:rPr lang="es-MX" altLang="es-MX" sz="1100" dirty="0"/>
                <a:t>ANTECEDENTES HISTORICOS                                                                                                           4</a:t>
              </a:r>
            </a:p>
            <a:p>
              <a:pPr algn="just" eaLnBrk="1" hangingPunct="1">
                <a:lnSpc>
                  <a:spcPct val="150000"/>
                </a:lnSpc>
                <a:spcBef>
                  <a:spcPct val="0"/>
                </a:spcBef>
                <a:buFontTx/>
                <a:buNone/>
              </a:pPr>
              <a:r>
                <a:rPr lang="es-MX" altLang="es-MX" sz="1100" dirty="0"/>
                <a:t>MISIÓN Y</a:t>
              </a:r>
              <a:r>
                <a:rPr lang="es-ES" altLang="es-MX" sz="1100" dirty="0"/>
                <a:t> </a:t>
              </a:r>
              <a:r>
                <a:rPr lang="es-MX" altLang="es-MX" sz="1100" dirty="0"/>
                <a:t>VISIÓN                                                                                                                                5                                                                                                       </a:t>
              </a:r>
              <a:endParaRPr lang="es-ES" altLang="es-MX" sz="1100" dirty="0"/>
            </a:p>
            <a:p>
              <a:pPr algn="just" eaLnBrk="1" hangingPunct="1">
                <a:lnSpc>
                  <a:spcPct val="150000"/>
                </a:lnSpc>
                <a:spcBef>
                  <a:spcPct val="0"/>
                </a:spcBef>
                <a:buFontTx/>
                <a:buNone/>
              </a:pPr>
              <a:r>
                <a:rPr lang="es-MX" altLang="es-MX" sz="1100" dirty="0"/>
                <a:t>MARCO JURIDICO                                                                                                                               6</a:t>
              </a:r>
              <a:endParaRPr lang="es-ES" altLang="es-MX" sz="1100" dirty="0"/>
            </a:p>
            <a:p>
              <a:pPr algn="just" eaLnBrk="1" hangingPunct="1">
                <a:lnSpc>
                  <a:spcPct val="150000"/>
                </a:lnSpc>
                <a:spcBef>
                  <a:spcPct val="0"/>
                </a:spcBef>
                <a:buFontTx/>
                <a:buNone/>
              </a:pPr>
              <a:r>
                <a:rPr lang="es-MX" altLang="es-MX" sz="1100" dirty="0"/>
                <a:t>ATRIBUCIONES DE LA  </a:t>
              </a:r>
              <a:r>
                <a:rPr lang="es-MX" altLang="es-MX" sz="1100" dirty="0" smtClean="0"/>
                <a:t>JEFATURA DEL INSTITUTO DE LA JUVENTUD VERACRUZANA         7-8                                                                                                                                                                                                                                                  </a:t>
              </a:r>
              <a:endParaRPr lang="es-ES" altLang="es-MX" sz="1100" dirty="0"/>
            </a:p>
            <a:p>
              <a:pPr algn="just" eaLnBrk="1" hangingPunct="1">
                <a:lnSpc>
                  <a:spcPct val="150000"/>
                </a:lnSpc>
                <a:spcBef>
                  <a:spcPct val="0"/>
                </a:spcBef>
                <a:buFontTx/>
                <a:buNone/>
              </a:pPr>
              <a:r>
                <a:rPr lang="es-MX" altLang="es-MX" sz="1100" dirty="0"/>
                <a:t>ESTRUCTURA ORGANICA                                                                                                                  9                                                                                                       </a:t>
              </a:r>
              <a:endParaRPr lang="es-ES" altLang="es-MX" sz="1100" dirty="0"/>
            </a:p>
            <a:p>
              <a:pPr algn="just" eaLnBrk="1" hangingPunct="1">
                <a:lnSpc>
                  <a:spcPct val="150000"/>
                </a:lnSpc>
                <a:spcBef>
                  <a:spcPct val="0"/>
                </a:spcBef>
                <a:buFontTx/>
                <a:buNone/>
              </a:pPr>
              <a:r>
                <a:rPr lang="es-MX" altLang="es-MX" sz="1100" dirty="0"/>
                <a:t>DESCRIPCIÓN DEL PUESTO                                                                                                             10                                                                                                       </a:t>
              </a:r>
              <a:endParaRPr lang="es-ES" altLang="es-MX" sz="1100" dirty="0"/>
            </a:p>
            <a:p>
              <a:pPr algn="just" eaLnBrk="1" hangingPunct="1">
                <a:lnSpc>
                  <a:spcPct val="150000"/>
                </a:lnSpc>
                <a:spcBef>
                  <a:spcPct val="0"/>
                </a:spcBef>
                <a:buFontTx/>
                <a:buNone/>
              </a:pPr>
              <a:r>
                <a:rPr lang="es-MX" altLang="es-MX" sz="1100" dirty="0"/>
                <a:t>IDENTIFICACIÓN                                                                                                                               11</a:t>
              </a:r>
              <a:endParaRPr lang="es-ES" altLang="es-MX" sz="1100" dirty="0"/>
            </a:p>
            <a:p>
              <a:pPr algn="just" eaLnBrk="1" hangingPunct="1">
                <a:lnSpc>
                  <a:spcPct val="150000"/>
                </a:lnSpc>
                <a:spcBef>
                  <a:spcPct val="0"/>
                </a:spcBef>
                <a:buFontTx/>
                <a:buNone/>
              </a:pPr>
              <a:r>
                <a:rPr lang="es-MX" altLang="es-MX" sz="1100" dirty="0"/>
                <a:t>FUNCIONES                                                                                                                                 </a:t>
              </a:r>
              <a:r>
                <a:rPr lang="es-MX" altLang="es-MX" sz="1100" dirty="0" smtClean="0"/>
                <a:t>12-13</a:t>
              </a:r>
              <a:endParaRPr lang="es-ES" altLang="es-MX" sz="1100" dirty="0"/>
            </a:p>
            <a:p>
              <a:pPr algn="just" eaLnBrk="1" hangingPunct="1">
                <a:lnSpc>
                  <a:spcPct val="150000"/>
                </a:lnSpc>
                <a:spcBef>
                  <a:spcPct val="0"/>
                </a:spcBef>
                <a:buFontTx/>
                <a:buNone/>
              </a:pPr>
              <a:r>
                <a:rPr lang="es-MX" altLang="es-MX" sz="1100" dirty="0"/>
                <a:t>JAUXILIAR ADMINISTRATIVO </a:t>
              </a:r>
              <a:r>
                <a:rPr lang="es-MX" altLang="es-MX" sz="1100" dirty="0" smtClean="0"/>
                <a:t>DE LA JEFATURA DEL INTITUTO DE LA JUVENTUD VERACRUZANA                                                                                                                                 14                             </a:t>
              </a:r>
              <a:endParaRPr lang="es-ES" altLang="es-MX" sz="1100" dirty="0"/>
            </a:p>
            <a:p>
              <a:pPr algn="just" eaLnBrk="1" hangingPunct="1">
                <a:lnSpc>
                  <a:spcPct val="150000"/>
                </a:lnSpc>
                <a:spcBef>
                  <a:spcPct val="0"/>
                </a:spcBef>
                <a:buFontTx/>
                <a:buNone/>
              </a:pPr>
              <a:r>
                <a:rPr lang="es-MX" altLang="es-MX" sz="1100" dirty="0"/>
                <a:t>FUNCIONES                                                                                                                                       </a:t>
              </a:r>
              <a:r>
                <a:rPr lang="es-MX" altLang="es-MX" sz="1100" dirty="0" smtClean="0"/>
                <a:t>15</a:t>
              </a:r>
              <a:endParaRPr lang="es-ES" altLang="es-MX" sz="1100" dirty="0"/>
            </a:p>
            <a:p>
              <a:pPr algn="just" eaLnBrk="1" hangingPunct="1">
                <a:lnSpc>
                  <a:spcPct val="150000"/>
                </a:lnSpc>
                <a:spcBef>
                  <a:spcPct val="0"/>
                </a:spcBef>
                <a:buFontTx/>
                <a:buNone/>
              </a:pPr>
              <a:r>
                <a:rPr lang="es-MX" altLang="es-MX" sz="1100" dirty="0" smtClean="0"/>
                <a:t>COORD. DEL COMITÉ DEL COMITÉ MUNICIPAL DE LA JUVENTUD                                          16                                                                                                                     </a:t>
              </a:r>
              <a:endParaRPr lang="es-MX" altLang="es-MX" sz="1100" dirty="0"/>
            </a:p>
            <a:p>
              <a:pPr algn="just" eaLnBrk="1" hangingPunct="1">
                <a:lnSpc>
                  <a:spcPct val="150000"/>
                </a:lnSpc>
                <a:spcBef>
                  <a:spcPct val="0"/>
                </a:spcBef>
                <a:buFontTx/>
                <a:buNone/>
              </a:pPr>
              <a:r>
                <a:rPr lang="es-MX" altLang="es-MX" sz="1100" dirty="0"/>
                <a:t>FUNCIONES                                                                                                                             </a:t>
              </a:r>
              <a:r>
                <a:rPr lang="es-MX" altLang="es-MX" sz="1100" dirty="0" smtClean="0"/>
                <a:t>    17-18</a:t>
              </a:r>
              <a:endParaRPr lang="es-MX" altLang="es-MX" sz="1100" dirty="0"/>
            </a:p>
            <a:p>
              <a:pPr algn="just" eaLnBrk="1" hangingPunct="1">
                <a:lnSpc>
                  <a:spcPct val="150000"/>
                </a:lnSpc>
                <a:spcBef>
                  <a:spcPct val="0"/>
                </a:spcBef>
                <a:buFontTx/>
                <a:buNone/>
              </a:pPr>
              <a:r>
                <a:rPr lang="es-MX" altLang="es-MX" sz="1100" dirty="0" smtClean="0"/>
                <a:t>AUXILIAR ADMINISTRATIVO DE LA CMJ.                                                                                      19     </a:t>
              </a:r>
              <a:endParaRPr lang="es-MX" altLang="es-MX" sz="1100" dirty="0"/>
            </a:p>
            <a:p>
              <a:pPr algn="just" eaLnBrk="1" hangingPunct="1">
                <a:lnSpc>
                  <a:spcPct val="150000"/>
                </a:lnSpc>
                <a:spcBef>
                  <a:spcPct val="0"/>
                </a:spcBef>
                <a:buFontTx/>
                <a:buNone/>
              </a:pPr>
              <a:r>
                <a:rPr lang="es-MX" altLang="es-MX" sz="1100" dirty="0"/>
                <a:t>FUNCIONES                                                                                                                                      </a:t>
              </a:r>
              <a:r>
                <a:rPr lang="es-MX" altLang="es-MX" sz="1100" dirty="0" smtClean="0"/>
                <a:t> 20 </a:t>
              </a:r>
            </a:p>
            <a:p>
              <a:pPr algn="just" eaLnBrk="1" hangingPunct="1">
                <a:lnSpc>
                  <a:spcPct val="150000"/>
                </a:lnSpc>
                <a:spcBef>
                  <a:spcPct val="0"/>
                </a:spcBef>
                <a:buFontTx/>
                <a:buNone/>
              </a:pPr>
              <a:r>
                <a:rPr lang="es-MX" altLang="es-MX" sz="1100" dirty="0" smtClean="0"/>
                <a:t>COORDINADOR DE ORIENTACION Y PREVENCION                                                                     21</a:t>
              </a:r>
            </a:p>
            <a:p>
              <a:pPr algn="just" eaLnBrk="1" hangingPunct="1">
                <a:lnSpc>
                  <a:spcPct val="150000"/>
                </a:lnSpc>
                <a:spcBef>
                  <a:spcPct val="0"/>
                </a:spcBef>
                <a:buFontTx/>
                <a:buNone/>
              </a:pPr>
              <a:r>
                <a:rPr lang="es-MX" altLang="es-MX" sz="1100" dirty="0" smtClean="0"/>
                <a:t>FUNCIONES                                                                                                                                        22                                                                                                                                </a:t>
              </a:r>
              <a:endParaRPr lang="es-ES" altLang="es-MX" sz="1100" dirty="0"/>
            </a:p>
            <a:p>
              <a:pPr algn="just" eaLnBrk="1" hangingPunct="1">
                <a:lnSpc>
                  <a:spcPct val="150000"/>
                </a:lnSpc>
                <a:spcBef>
                  <a:spcPct val="0"/>
                </a:spcBef>
                <a:buFontTx/>
                <a:buNone/>
              </a:pPr>
              <a:r>
                <a:rPr lang="es-MX" altLang="es-MX" sz="1100" dirty="0" smtClean="0"/>
                <a:t>COORDINADOR DEL AREA DE CIBERNET                                                                                      23</a:t>
              </a:r>
              <a:endParaRPr lang="es-ES" altLang="es-MX" sz="1100" dirty="0"/>
            </a:p>
            <a:p>
              <a:pPr algn="just" eaLnBrk="1" hangingPunct="1">
                <a:lnSpc>
                  <a:spcPct val="150000"/>
                </a:lnSpc>
                <a:spcBef>
                  <a:spcPct val="0"/>
                </a:spcBef>
                <a:buFontTx/>
                <a:buNone/>
              </a:pPr>
              <a:r>
                <a:rPr lang="es-MX" altLang="es-MX" sz="1100" dirty="0"/>
                <a:t>FUNCIONES                                                                                                                                      </a:t>
              </a:r>
              <a:r>
                <a:rPr lang="es-MX" altLang="es-MX" sz="1100" dirty="0" smtClean="0"/>
                <a:t> 24</a:t>
              </a:r>
              <a:endParaRPr lang="es-MX" altLang="es-MX" sz="1100" dirty="0"/>
            </a:p>
            <a:p>
              <a:pPr algn="just" eaLnBrk="1" hangingPunct="1">
                <a:lnSpc>
                  <a:spcPct val="150000"/>
                </a:lnSpc>
                <a:spcBef>
                  <a:spcPct val="0"/>
                </a:spcBef>
                <a:buFontTx/>
                <a:buNone/>
              </a:pPr>
              <a:r>
                <a:rPr lang="es-MX" altLang="es-MX" sz="1100" dirty="0" smtClean="0"/>
                <a:t>COORDINADOR DEL AREA DE DIVERSION                                                                                   25 </a:t>
              </a:r>
              <a:endParaRPr lang="es-MX" altLang="es-MX" sz="1100" dirty="0"/>
            </a:p>
            <a:p>
              <a:pPr algn="just" eaLnBrk="1" hangingPunct="1">
                <a:lnSpc>
                  <a:spcPct val="150000"/>
                </a:lnSpc>
                <a:spcBef>
                  <a:spcPct val="0"/>
                </a:spcBef>
                <a:buFontTx/>
                <a:buNone/>
              </a:pPr>
              <a:r>
                <a:rPr lang="es-MX" altLang="es-MX" sz="1100" dirty="0"/>
                <a:t>FUNCIONES                                                                                                                                 </a:t>
              </a:r>
              <a:r>
                <a:rPr lang="es-MX" altLang="es-MX" sz="1100" dirty="0" smtClean="0"/>
                <a:t>     26</a:t>
              </a:r>
              <a:endParaRPr lang="es-MX" altLang="es-MX" sz="1100" dirty="0"/>
            </a:p>
            <a:p>
              <a:pPr algn="just" eaLnBrk="1" hangingPunct="1">
                <a:lnSpc>
                  <a:spcPct val="150000"/>
                </a:lnSpc>
                <a:spcBef>
                  <a:spcPct val="0"/>
                </a:spcBef>
                <a:buFontTx/>
                <a:buNone/>
              </a:pPr>
              <a:r>
                <a:rPr lang="es-MX" altLang="es-MX" sz="1100" dirty="0"/>
                <a:t>GLOSARIO                                                                                                                             </a:t>
              </a:r>
              <a:r>
                <a:rPr lang="es-MX" altLang="es-MX" sz="1100" dirty="0" smtClean="0"/>
                <a:t>      27-28</a:t>
              </a:r>
              <a:endParaRPr lang="es-ES" altLang="es-MX" sz="1100" dirty="0"/>
            </a:p>
          </p:txBody>
        </p:sp>
        <p:sp>
          <p:nvSpPr>
            <p:cNvPr id="16" name="CuadroTexto 2"/>
            <p:cNvSpPr txBox="1">
              <a:spLocks noChangeArrowheads="1"/>
            </p:cNvSpPr>
            <p:nvPr/>
          </p:nvSpPr>
          <p:spPr bwMode="auto">
            <a:xfrm>
              <a:off x="3141663" y="8836025"/>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a:latin typeface="Arial" panose="020B0604020202020204" pitchFamily="34" charset="0"/>
                </a:rPr>
                <a:t>1</a:t>
              </a:r>
            </a:p>
          </p:txBody>
        </p:sp>
      </p:grpSp>
      <p:sp>
        <p:nvSpPr>
          <p:cNvPr id="2" name="CuadroTexto 1"/>
          <p:cNvSpPr txBox="1"/>
          <p:nvPr/>
        </p:nvSpPr>
        <p:spPr>
          <a:xfrm>
            <a:off x="4987359" y="8453437"/>
            <a:ext cx="1428741" cy="215444"/>
          </a:xfrm>
          <a:prstGeom prst="rect">
            <a:avLst/>
          </a:prstGeom>
          <a:noFill/>
        </p:spPr>
        <p:txBody>
          <a:bodyPr wrap="square" rtlCol="0">
            <a:spAutoFit/>
          </a:bodyPr>
          <a:lstStyle/>
          <a:p>
            <a:pPr algn="just"/>
            <a:r>
              <a:rPr lang="es-MX" sz="800" dirty="0" smtClean="0">
                <a:latin typeface="Arial" panose="020B0604020202020204" pitchFamily="34" charset="0"/>
                <a:cs typeface="Arial" panose="020B0604020202020204" pitchFamily="34" charset="0"/>
              </a:rPr>
              <a:t>15 DE NOVIEMBRE 2014</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253661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24"/>
          <p:cNvGrpSpPr>
            <a:grpSpLocks/>
          </p:cNvGrpSpPr>
          <p:nvPr/>
        </p:nvGrpSpPr>
        <p:grpSpPr bwMode="auto">
          <a:xfrm>
            <a:off x="333375" y="395288"/>
            <a:ext cx="6219825" cy="8643937"/>
            <a:chOff x="332656" y="395288"/>
            <a:chExt cx="6220544" cy="8643937"/>
          </a:xfrm>
        </p:grpSpPr>
        <p:grpSp>
          <p:nvGrpSpPr>
            <p:cNvPr id="3" name="Grupo 27"/>
            <p:cNvGrpSpPr>
              <a:grpSpLocks/>
            </p:cNvGrpSpPr>
            <p:nvPr/>
          </p:nvGrpSpPr>
          <p:grpSpPr bwMode="auto">
            <a:xfrm>
              <a:off x="332656" y="395288"/>
              <a:ext cx="6191251" cy="8643937"/>
              <a:chOff x="332656" y="395536"/>
              <a:chExt cx="6191250" cy="8643938"/>
            </a:xfrm>
          </p:grpSpPr>
          <p:grpSp>
            <p:nvGrpSpPr>
              <p:cNvPr id="20" name="Grupo 44"/>
              <p:cNvGrpSpPr>
                <a:grpSpLocks/>
              </p:cNvGrpSpPr>
              <p:nvPr/>
            </p:nvGrpSpPr>
            <p:grpSpPr bwMode="auto">
              <a:xfrm>
                <a:off x="332656" y="395536"/>
                <a:ext cx="6191250" cy="779462"/>
                <a:chOff x="262376" y="468262"/>
                <a:chExt cx="6191250" cy="779463"/>
              </a:xfrm>
            </p:grpSpPr>
            <p:sp>
              <p:nvSpPr>
                <p:cNvPr id="34"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35"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6"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7"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38"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39"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41"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1" name="34 Grupo"/>
              <p:cNvGrpSpPr>
                <a:grpSpLocks/>
              </p:cNvGrpSpPr>
              <p:nvPr/>
            </p:nvGrpSpPr>
            <p:grpSpPr bwMode="auto">
              <a:xfrm>
                <a:off x="475531" y="8021887"/>
                <a:ext cx="5975350" cy="649287"/>
                <a:chOff x="476250" y="8243888"/>
                <a:chExt cx="5975357" cy="649287"/>
              </a:xfrm>
            </p:grpSpPr>
            <p:sp>
              <p:nvSpPr>
                <p:cNvPr id="23"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24"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5"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26"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7"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8"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9"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30"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31"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32"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33"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22"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dirty="0" smtClean="0">
                    <a:latin typeface="Arial" panose="020B0604020202020204" pitchFamily="34" charset="0"/>
                  </a:rPr>
                  <a:t>19</a:t>
                </a:r>
                <a:endParaRPr lang="es-MX" altLang="es-MX" sz="1200" dirty="0">
                  <a:latin typeface="Arial" panose="020B0604020202020204" pitchFamily="34" charset="0"/>
                </a:endParaRPr>
              </a:p>
            </p:txBody>
          </p:sp>
        </p:grpSp>
        <p:sp>
          <p:nvSpPr>
            <p:cNvPr id="4" name="69 Rectángulo"/>
            <p:cNvSpPr>
              <a:spLocks noChangeArrowheads="1"/>
            </p:cNvSpPr>
            <p:nvPr/>
          </p:nvSpPr>
          <p:spPr bwMode="auto">
            <a:xfrm>
              <a:off x="647701" y="4854467"/>
              <a:ext cx="5724524" cy="431787"/>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sp>
          <p:nvSpPr>
            <p:cNvPr id="5" name="69 Rectángulo"/>
            <p:cNvSpPr>
              <a:spLocks noChangeArrowheads="1"/>
            </p:cNvSpPr>
            <p:nvPr/>
          </p:nvSpPr>
          <p:spPr bwMode="auto">
            <a:xfrm>
              <a:off x="647701" y="2195485"/>
              <a:ext cx="5724524" cy="431787"/>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grpSp>
          <p:nvGrpSpPr>
            <p:cNvPr id="6" name="Grupo 28"/>
            <p:cNvGrpSpPr>
              <a:grpSpLocks/>
            </p:cNvGrpSpPr>
            <p:nvPr/>
          </p:nvGrpSpPr>
          <p:grpSpPr bwMode="auto">
            <a:xfrm>
              <a:off x="360363" y="1263650"/>
              <a:ext cx="6191249" cy="790551"/>
              <a:chOff x="360363" y="1263650"/>
              <a:chExt cx="6191249" cy="790551"/>
            </a:xfrm>
          </p:grpSpPr>
          <p:sp>
            <p:nvSpPr>
              <p:cNvPr id="14" name="4 Rectángulo"/>
              <p:cNvSpPr>
                <a:spLocks noChangeArrowheads="1"/>
              </p:cNvSpPr>
              <p:nvPr/>
            </p:nvSpPr>
            <p:spPr bwMode="auto">
              <a:xfrm>
                <a:off x="360363" y="1263650"/>
                <a:ext cx="6191249" cy="790551"/>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15" name="9 Conector recto"/>
              <p:cNvCxnSpPr>
                <a:cxnSpLocks noChangeShapeType="1"/>
              </p:cNvCxnSpPr>
              <p:nvPr/>
            </p:nvCxnSpPr>
            <p:spPr bwMode="auto">
              <a:xfrm>
                <a:off x="4535487" y="1263650"/>
                <a:ext cx="1588"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6" name="10 Conector recto"/>
              <p:cNvCxnSpPr>
                <a:cxnSpLocks noChangeShapeType="1"/>
              </p:cNvCxnSpPr>
              <p:nvPr/>
            </p:nvCxnSpPr>
            <p:spPr bwMode="auto">
              <a:xfrm>
                <a:off x="2376488" y="1263650"/>
                <a:ext cx="0"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7" name="15 Conector recto"/>
              <p:cNvCxnSpPr>
                <a:cxnSpLocks noChangeShapeType="1"/>
              </p:cNvCxnSpPr>
              <p:nvPr/>
            </p:nvCxnSpPr>
            <p:spPr bwMode="auto">
              <a:xfrm>
                <a:off x="360363" y="1695437"/>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8" name="28 CuadroTexto"/>
              <p:cNvSpPr txBox="1">
                <a:spLocks noChangeArrowheads="1"/>
              </p:cNvSpPr>
              <p:nvPr/>
            </p:nvSpPr>
            <p:spPr bwMode="auto">
              <a:xfrm>
                <a:off x="2376488" y="1406521"/>
                <a:ext cx="19431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150000"/>
                  </a:lnSpc>
                  <a:spcBef>
                    <a:spcPct val="0"/>
                  </a:spcBef>
                  <a:buFontTx/>
                  <a:buNone/>
                </a:pPr>
                <a:r>
                  <a:rPr lang="es-ES" altLang="es-MX" sz="1000" dirty="0">
                    <a:solidFill>
                      <a:srgbClr val="000000"/>
                    </a:solidFill>
                    <a:latin typeface="Arial" panose="020B0604020202020204" pitchFamily="34" charset="0"/>
                  </a:rPr>
                  <a:t>NUMERO DE NIVEL</a:t>
                </a:r>
              </a:p>
              <a:p>
                <a:pPr algn="ctr" eaLnBrk="1" hangingPunct="1">
                  <a:lnSpc>
                    <a:spcPct val="150000"/>
                  </a:lnSpc>
                  <a:spcBef>
                    <a:spcPct val="0"/>
                  </a:spcBef>
                  <a:buFontTx/>
                  <a:buNone/>
                </a:pPr>
                <a:r>
                  <a:rPr lang="es-ES" altLang="es-MX" sz="1000" dirty="0" smtClean="0">
                    <a:solidFill>
                      <a:srgbClr val="000000"/>
                    </a:solidFill>
                    <a:latin typeface="Arial" panose="020B0604020202020204" pitchFamily="34" charset="0"/>
                  </a:rPr>
                  <a:t>SEIS</a:t>
                </a:r>
                <a:endParaRPr lang="es-ES" altLang="es-MX" sz="1000" dirty="0">
                  <a:solidFill>
                    <a:srgbClr val="000000"/>
                  </a:solidFill>
                  <a:latin typeface="Arial" panose="020B0604020202020204" pitchFamily="34" charset="0"/>
                </a:endParaRPr>
              </a:p>
            </p:txBody>
          </p:sp>
          <p:sp>
            <p:nvSpPr>
              <p:cNvPr id="19" name="29 CuadroTexto"/>
              <p:cNvSpPr txBox="1">
                <a:spLocks noChangeArrowheads="1"/>
              </p:cNvSpPr>
              <p:nvPr/>
            </p:nvSpPr>
            <p:spPr bwMode="auto">
              <a:xfrm>
                <a:off x="4464050" y="1335086"/>
                <a:ext cx="2016125" cy="6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900">
                    <a:solidFill>
                      <a:srgbClr val="000000"/>
                    </a:solidFill>
                    <a:latin typeface="Arial" panose="020B0604020202020204" pitchFamily="34" charset="0"/>
                  </a:rPr>
                  <a:t>PERFIL APROBADO</a:t>
                </a:r>
              </a:p>
              <a:p>
                <a:pPr algn="ctr" eaLnBrk="1" hangingPunct="1">
                  <a:spcBef>
                    <a:spcPct val="0"/>
                  </a:spcBef>
                  <a:buFontTx/>
                  <a:buNone/>
                </a:pPr>
                <a:r>
                  <a:rPr lang="es-ES" altLang="es-MX" sz="900">
                    <a:solidFill>
                      <a:srgbClr val="000000"/>
                    </a:solidFill>
                    <a:latin typeface="Arial" panose="020B0604020202020204" pitchFamily="34" charset="0"/>
                  </a:rPr>
                  <a:t>POR:</a:t>
                </a:r>
              </a:p>
              <a:p>
                <a:pPr algn="ctr" eaLnBrk="1" hangingPunct="1">
                  <a:spcBef>
                    <a:spcPct val="0"/>
                  </a:spcBef>
                  <a:buFontTx/>
                  <a:buNone/>
                </a:pPr>
                <a:endParaRPr lang="es-ES" altLang="es-MX" sz="900">
                  <a:solidFill>
                    <a:srgbClr val="000000"/>
                  </a:solidFill>
                  <a:latin typeface="Arial" panose="020B0604020202020204" pitchFamily="34" charset="0"/>
                </a:endParaRPr>
              </a:p>
              <a:p>
                <a:pPr algn="ctr" eaLnBrk="1" hangingPunct="1">
                  <a:spcBef>
                    <a:spcPct val="0"/>
                  </a:spcBef>
                  <a:buFontTx/>
                  <a:buNone/>
                </a:pPr>
                <a:r>
                  <a:rPr lang="es-ES" altLang="es-MX" sz="900">
                    <a:solidFill>
                      <a:srgbClr val="000000"/>
                    </a:solidFill>
                    <a:latin typeface="Arial" panose="020B0604020202020204" pitchFamily="34" charset="0"/>
                  </a:rPr>
                  <a:t>PRESIDENCIA</a:t>
                </a:r>
              </a:p>
            </p:txBody>
          </p:sp>
        </p:grpSp>
        <p:sp>
          <p:nvSpPr>
            <p:cNvPr id="7" name="37 CuadroTexto"/>
            <p:cNvSpPr txBox="1">
              <a:spLocks noChangeArrowheads="1"/>
            </p:cNvSpPr>
            <p:nvPr/>
          </p:nvSpPr>
          <p:spPr bwMode="auto">
            <a:xfrm>
              <a:off x="720051" y="2786063"/>
              <a:ext cx="5833149" cy="1754326"/>
            </a:xfrm>
            <a:prstGeom prst="rect">
              <a:avLst/>
            </a:prstGeom>
            <a:noFill/>
            <a:ln w="9525">
              <a:noFill/>
              <a:miter lim="800000"/>
              <a:headEnd/>
              <a:tailEnd/>
            </a:ln>
          </p:spPr>
          <p:txBody>
            <a:bodyPr>
              <a:spAutoFit/>
            </a:bodyPr>
            <a:lstStyle/>
            <a:p>
              <a:pPr algn="just">
                <a:lnSpc>
                  <a:spcPct val="150000"/>
                </a:lnSpc>
              </a:pPr>
              <a:r>
                <a:rPr lang="es-MX" sz="1200" dirty="0">
                  <a:latin typeface="Arial" panose="020B0604020202020204" pitchFamily="34" charset="0"/>
                  <a:cs typeface="Arial" panose="020B0604020202020204" pitchFamily="34" charset="0"/>
                </a:rPr>
                <a:t>Nombre del puesto:      AUXILIAR ADMINISTRATIVO DE CMJ </a:t>
              </a:r>
              <a:endParaRPr lang="es-MX" sz="1200" dirty="0" smtClean="0">
                <a:latin typeface="Arial" panose="020B0604020202020204" pitchFamily="34" charset="0"/>
                <a:cs typeface="Arial" panose="020B0604020202020204" pitchFamily="34" charset="0"/>
              </a:endParaRPr>
            </a:p>
            <a:p>
              <a:pPr algn="just">
                <a:lnSpc>
                  <a:spcPct val="150000"/>
                </a:lnSpc>
              </a:pPr>
              <a:r>
                <a:rPr lang="es-MX" sz="1200" dirty="0" smtClean="0">
                  <a:latin typeface="Arial" panose="020B0604020202020204" pitchFamily="34" charset="0"/>
                  <a:cs typeface="Arial" panose="020B0604020202020204" pitchFamily="34" charset="0"/>
                </a:rPr>
                <a:t>Dependencia</a:t>
              </a:r>
              <a:r>
                <a:rPr lang="es-MX" sz="1200" dirty="0">
                  <a:latin typeface="Arial" panose="020B0604020202020204" pitchFamily="34" charset="0"/>
                  <a:cs typeface="Arial" panose="020B0604020202020204" pitchFamily="34" charset="0"/>
                </a:rPr>
                <a:t>:               H. Ayuntamiento de la Antigua, Ver. </a:t>
              </a:r>
              <a:endParaRPr lang="es-MX" sz="1200" dirty="0" smtClean="0">
                <a:latin typeface="Arial" panose="020B0604020202020204" pitchFamily="34" charset="0"/>
                <a:cs typeface="Arial" panose="020B0604020202020204" pitchFamily="34" charset="0"/>
              </a:endParaRPr>
            </a:p>
            <a:p>
              <a:pPr algn="just">
                <a:lnSpc>
                  <a:spcPct val="150000"/>
                </a:lnSpc>
              </a:pPr>
              <a:r>
                <a:rPr lang="es-MX" sz="1200" dirty="0" smtClean="0">
                  <a:latin typeface="Arial" panose="020B0604020202020204" pitchFamily="34" charset="0"/>
                  <a:cs typeface="Arial" panose="020B0604020202020204" pitchFamily="34" charset="0"/>
                </a:rPr>
                <a:t>Área </a:t>
              </a:r>
              <a:r>
                <a:rPr lang="es-MX" sz="1200" dirty="0">
                  <a:latin typeface="Arial" panose="020B0604020202020204" pitchFamily="34" charset="0"/>
                  <a:cs typeface="Arial" panose="020B0604020202020204" pitchFamily="34" charset="0"/>
                </a:rPr>
                <a:t>Administrativa:      Instituto Municipal de la Juventud </a:t>
              </a:r>
              <a:endParaRPr lang="es-MX" sz="1200" dirty="0" smtClean="0">
                <a:latin typeface="Arial" panose="020B0604020202020204" pitchFamily="34" charset="0"/>
                <a:cs typeface="Arial" panose="020B0604020202020204" pitchFamily="34" charset="0"/>
              </a:endParaRPr>
            </a:p>
            <a:p>
              <a:pPr algn="just">
                <a:lnSpc>
                  <a:spcPct val="150000"/>
                </a:lnSpc>
              </a:pPr>
              <a:r>
                <a:rPr lang="es-MX" sz="1200" dirty="0" smtClean="0">
                  <a:latin typeface="Arial" panose="020B0604020202020204" pitchFamily="34" charset="0"/>
                  <a:cs typeface="Arial" panose="020B0604020202020204" pitchFamily="34" charset="0"/>
                </a:rPr>
                <a:t>Ascendente</a:t>
              </a:r>
              <a:r>
                <a:rPr lang="es-MX" sz="1200" dirty="0">
                  <a:latin typeface="Arial" panose="020B0604020202020204" pitchFamily="34" charset="0"/>
                  <a:cs typeface="Arial" panose="020B0604020202020204" pitchFamily="34" charset="0"/>
                </a:rPr>
                <a:t>:                  Jefatura de Instituto Municipal de la Juventud </a:t>
              </a:r>
            </a:p>
            <a:p>
              <a:pPr algn="just">
                <a:lnSpc>
                  <a:spcPct val="150000"/>
                </a:lnSpc>
              </a:pPr>
              <a:r>
                <a:rPr lang="es-MX" sz="1200" dirty="0">
                  <a:latin typeface="Arial" panose="020B0604020202020204" pitchFamily="34" charset="0"/>
                  <a:cs typeface="Arial" panose="020B0604020202020204" pitchFamily="34" charset="0"/>
                </a:rPr>
                <a:t>Descendente:                Ninguno.</a:t>
              </a:r>
            </a:p>
            <a:p>
              <a:pPr algn="just">
                <a:lnSpc>
                  <a:spcPct val="150000"/>
                </a:lnSpc>
              </a:pPr>
              <a:endParaRPr lang="es-ES" sz="1200" dirty="0">
                <a:solidFill>
                  <a:srgbClr val="000000"/>
                </a:solidFill>
                <a:latin typeface="Arial" panose="020B0604020202020204" pitchFamily="34" charset="0"/>
                <a:cs typeface="Arial" panose="020B0604020202020204" pitchFamily="34" charset="0"/>
              </a:endParaRPr>
            </a:p>
          </p:txBody>
        </p:sp>
        <p:sp>
          <p:nvSpPr>
            <p:cNvPr id="8" name="99 CuadroTexto"/>
            <p:cNvSpPr txBox="1">
              <a:spLocks noChangeArrowheads="1"/>
            </p:cNvSpPr>
            <p:nvPr/>
          </p:nvSpPr>
          <p:spPr bwMode="auto">
            <a:xfrm>
              <a:off x="647701" y="5727566"/>
              <a:ext cx="5545136"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200000"/>
                </a:lnSpc>
                <a:spcBef>
                  <a:spcPct val="0"/>
                </a:spcBef>
                <a:buNone/>
              </a:pPr>
              <a:r>
                <a:rPr lang="es-MX" sz="1100" dirty="0">
                  <a:latin typeface="Arial" panose="020B0604020202020204" pitchFamily="34" charset="0"/>
                  <a:cs typeface="Arial" panose="020B0604020202020204" pitchFamily="34" charset="0"/>
                </a:rPr>
                <a:t>Auxiliar al coordinador a realizar trabajos operativos en la investigación de las necesidades de los jóvenes dentro del Municipio. Dar el resultado de los trabajos al Titular del Instituto para realizar la iniciativa de proyectos que resuelvan las necesidades de los jóvenes y posterior supervisar las acciones.</a:t>
              </a:r>
            </a:p>
            <a:p>
              <a:pPr algn="just">
                <a:lnSpc>
                  <a:spcPct val="200000"/>
                </a:lnSpc>
                <a:spcBef>
                  <a:spcPct val="0"/>
                </a:spcBef>
                <a:buNone/>
              </a:pPr>
              <a:endParaRPr lang="es-MX" altLang="es-MX" sz="1100" dirty="0">
                <a:latin typeface="Arial" panose="020B0604020202020204" pitchFamily="34" charset="0"/>
                <a:cs typeface="Arial" panose="020B0604020202020204" pitchFamily="34" charset="0"/>
              </a:endParaRPr>
            </a:p>
            <a:p>
              <a:pPr algn="just" eaLnBrk="1" hangingPunct="1">
                <a:lnSpc>
                  <a:spcPct val="200000"/>
                </a:lnSpc>
                <a:spcBef>
                  <a:spcPct val="0"/>
                </a:spcBef>
                <a:buFont typeface="Arial" panose="020B0604020202020204" pitchFamily="34" charset="0"/>
                <a:buNone/>
              </a:pPr>
              <a:endParaRPr lang="es-MX" altLang="es-MX" sz="1100" dirty="0">
                <a:latin typeface="Arial" panose="020B0604020202020204" pitchFamily="34" charset="0"/>
                <a:cs typeface="Arial" panose="020B0604020202020204" pitchFamily="34" charset="0"/>
              </a:endParaRPr>
            </a:p>
            <a:p>
              <a:pPr algn="just" eaLnBrk="1" hangingPunct="1">
                <a:lnSpc>
                  <a:spcPct val="200000"/>
                </a:lnSpc>
                <a:spcBef>
                  <a:spcPct val="0"/>
                </a:spcBef>
                <a:buFont typeface="Arial" panose="020B0604020202020204" pitchFamily="34" charset="0"/>
                <a:buNone/>
              </a:pPr>
              <a:endParaRPr lang="es-ES" altLang="es-MX" sz="1200" dirty="0">
                <a:latin typeface="Arial" panose="020B0604020202020204" pitchFamily="34" charset="0"/>
                <a:cs typeface="Arial" panose="020B0604020202020204" pitchFamily="34" charset="0"/>
              </a:endParaRPr>
            </a:p>
          </p:txBody>
        </p:sp>
        <p:sp>
          <p:nvSpPr>
            <p:cNvPr id="9" name="96 CuadroTexto"/>
            <p:cNvSpPr txBox="1">
              <a:spLocks noChangeArrowheads="1"/>
            </p:cNvSpPr>
            <p:nvPr/>
          </p:nvSpPr>
          <p:spPr bwMode="auto">
            <a:xfrm>
              <a:off x="2192338" y="2251045"/>
              <a:ext cx="2559050" cy="30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a:solidFill>
                  <a:srgbClr val="000000"/>
                </a:solidFill>
              </a:endParaRPr>
            </a:p>
          </p:txBody>
        </p:sp>
        <p:sp>
          <p:nvSpPr>
            <p:cNvPr id="10" name="38 CuadroTexto"/>
            <p:cNvSpPr txBox="1">
              <a:spLocks noChangeArrowheads="1"/>
            </p:cNvSpPr>
            <p:nvPr/>
          </p:nvSpPr>
          <p:spPr bwMode="auto">
            <a:xfrm>
              <a:off x="2376488" y="2222471"/>
              <a:ext cx="2376488" cy="338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600" b="1">
                  <a:solidFill>
                    <a:srgbClr val="000000"/>
                  </a:solidFill>
                  <a:latin typeface="Arial" panose="020B0604020202020204" pitchFamily="34" charset="0"/>
                </a:rPr>
                <a:t>IDENTIFICACION</a:t>
              </a:r>
            </a:p>
          </p:txBody>
        </p:sp>
        <p:sp>
          <p:nvSpPr>
            <p:cNvPr id="11" name="96 CuadroTexto"/>
            <p:cNvSpPr txBox="1">
              <a:spLocks noChangeArrowheads="1"/>
            </p:cNvSpPr>
            <p:nvPr/>
          </p:nvSpPr>
          <p:spPr bwMode="auto">
            <a:xfrm>
              <a:off x="2192338" y="4968764"/>
              <a:ext cx="2559050" cy="30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a:solidFill>
                  <a:srgbClr val="000000"/>
                </a:solidFill>
              </a:endParaRPr>
            </a:p>
          </p:txBody>
        </p:sp>
        <p:sp>
          <p:nvSpPr>
            <p:cNvPr id="12" name="41 CuadroTexto"/>
            <p:cNvSpPr txBox="1">
              <a:spLocks noChangeArrowheads="1"/>
            </p:cNvSpPr>
            <p:nvPr/>
          </p:nvSpPr>
          <p:spPr bwMode="auto">
            <a:xfrm>
              <a:off x="2716213" y="4938603"/>
              <a:ext cx="1512888" cy="33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600" b="1">
                  <a:solidFill>
                    <a:srgbClr val="000000"/>
                  </a:solidFill>
                  <a:latin typeface="Arial" panose="020B0604020202020204" pitchFamily="34" charset="0"/>
                </a:rPr>
                <a:t>OBJETIVO</a:t>
              </a:r>
            </a:p>
          </p:txBody>
        </p:sp>
        <p:sp>
          <p:nvSpPr>
            <p:cNvPr id="13" name="CuadroTexto 28"/>
            <p:cNvSpPr txBox="1">
              <a:spLocks noChangeArrowheads="1"/>
            </p:cNvSpPr>
            <p:nvPr/>
          </p:nvSpPr>
          <p:spPr bwMode="auto">
            <a:xfrm>
              <a:off x="4973775" y="8453437"/>
              <a:ext cx="140610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r>
                <a:rPr lang="es-MX" altLang="es-MX" sz="800">
                  <a:latin typeface="Arial" panose="020B0604020202020204" pitchFamily="34" charset="0"/>
                </a:rPr>
                <a:t>15 DE NOVIEMBRE 2014</a:t>
              </a:r>
            </a:p>
          </p:txBody>
        </p:sp>
      </p:grpSp>
      <p:sp>
        <p:nvSpPr>
          <p:cNvPr id="42"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a:t>
            </a:r>
            <a:r>
              <a:rPr lang="es-ES" altLang="es-MX" sz="900" dirty="0" smtClean="0">
                <a:solidFill>
                  <a:srgbClr val="000000"/>
                </a:solidFill>
                <a:latin typeface="Arial" panose="020B0604020202020204" pitchFamily="34" charset="0"/>
              </a:rPr>
              <a:t>05</a:t>
            </a:r>
            <a:endParaRPr lang="es-ES" altLang="es-MX" sz="900" dirty="0">
              <a:solidFill>
                <a:srgbClr val="000000"/>
              </a:solidFill>
              <a:latin typeface="Arial" panose="020B0604020202020204" pitchFamily="34" charset="0"/>
            </a:endParaRPr>
          </a:p>
        </p:txBody>
      </p:sp>
      <p:sp>
        <p:nvSpPr>
          <p:cNvPr id="43" name="26 CuadroTexto"/>
          <p:cNvSpPr txBox="1"/>
          <p:nvPr/>
        </p:nvSpPr>
        <p:spPr bwMode="auto">
          <a:xfrm>
            <a:off x="360363" y="1246188"/>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a:solidFill>
                  <a:srgbClr val="000000"/>
                </a:solidFill>
                <a:latin typeface="Arial"/>
                <a:cs typeface="Arial"/>
              </a:rPr>
              <a:t>  </a:t>
            </a:r>
            <a:r>
              <a:rPr lang="es-ES" sz="900" kern="0" dirty="0">
                <a:solidFill>
                  <a:srgbClr val="000000"/>
                </a:solidFill>
                <a:latin typeface="Arial"/>
                <a:cs typeface="Arial"/>
              </a:rPr>
              <a:t>TITULO DEL PUESTO</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AUXILIAR ADMO. MUNICIPAL DE LA JUVENTUD</a:t>
            </a:r>
            <a:endParaRPr lang="es-ES" sz="800" kern="0" dirty="0">
              <a:solidFill>
                <a:srgbClr val="000000"/>
              </a:solidFill>
              <a:latin typeface="Arial"/>
              <a:cs typeface="Arial"/>
            </a:endParaRPr>
          </a:p>
        </p:txBody>
      </p:sp>
      <p:sp>
        <p:nvSpPr>
          <p:cNvPr id="44" name="26 CuadroTexto"/>
          <p:cNvSpPr txBox="1"/>
          <p:nvPr/>
        </p:nvSpPr>
        <p:spPr bwMode="auto">
          <a:xfrm>
            <a:off x="396078" y="1642029"/>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REPORTA A:</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JEFATURA INSTITUTO MUNICIPAL DE LA JUVENTUD</a:t>
            </a:r>
            <a:endParaRPr lang="es-ES" sz="800" kern="0" dirty="0">
              <a:solidFill>
                <a:srgbClr val="000000"/>
              </a:solidFill>
              <a:latin typeface="Arial"/>
              <a:cs typeface="Arial"/>
            </a:endParaRPr>
          </a:p>
        </p:txBody>
      </p:sp>
    </p:spTree>
    <p:extLst>
      <p:ext uri="{BB962C8B-B14F-4D97-AF65-F5344CB8AC3E}">
        <p14:creationId xmlns:p14="http://schemas.microsoft.com/office/powerpoint/2010/main" val="5356876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a:grpSpLocks/>
          </p:cNvGrpSpPr>
          <p:nvPr/>
        </p:nvGrpSpPr>
        <p:grpSpPr bwMode="auto">
          <a:xfrm>
            <a:off x="305790" y="384656"/>
            <a:ext cx="6218238" cy="8643937"/>
            <a:chOff x="332656" y="395288"/>
            <a:chExt cx="6218956" cy="8643937"/>
          </a:xfrm>
        </p:grpSpPr>
        <p:grpSp>
          <p:nvGrpSpPr>
            <p:cNvPr id="3" name="Grupo 27"/>
            <p:cNvGrpSpPr>
              <a:grpSpLocks/>
            </p:cNvGrpSpPr>
            <p:nvPr/>
          </p:nvGrpSpPr>
          <p:grpSpPr bwMode="auto">
            <a:xfrm>
              <a:off x="332656" y="395288"/>
              <a:ext cx="6191251" cy="8643937"/>
              <a:chOff x="332656" y="395536"/>
              <a:chExt cx="6191250" cy="8643938"/>
            </a:xfrm>
          </p:grpSpPr>
          <p:grpSp>
            <p:nvGrpSpPr>
              <p:cNvPr id="17" name="Grupo 3"/>
              <p:cNvGrpSpPr>
                <a:grpSpLocks/>
              </p:cNvGrpSpPr>
              <p:nvPr/>
            </p:nvGrpSpPr>
            <p:grpSpPr bwMode="auto">
              <a:xfrm>
                <a:off x="332656" y="395536"/>
                <a:ext cx="6191250" cy="779462"/>
                <a:chOff x="262376" y="468262"/>
                <a:chExt cx="6191250" cy="779463"/>
              </a:xfrm>
            </p:grpSpPr>
            <p:sp>
              <p:nvSpPr>
                <p:cNvPr id="31"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32"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3"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4"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35"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36"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38"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 name="34 Grupo"/>
              <p:cNvGrpSpPr>
                <a:grpSpLocks/>
              </p:cNvGrpSpPr>
              <p:nvPr/>
            </p:nvGrpSpPr>
            <p:grpSpPr bwMode="auto">
              <a:xfrm>
                <a:off x="475531" y="8021887"/>
                <a:ext cx="5975350" cy="649287"/>
                <a:chOff x="476250" y="8243888"/>
                <a:chExt cx="5975357" cy="649287"/>
              </a:xfrm>
            </p:grpSpPr>
            <p:sp>
              <p:nvSpPr>
                <p:cNvPr id="20"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21"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2"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23"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4"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5"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6"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27"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28"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29"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30"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19"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dirty="0" smtClean="0">
                    <a:latin typeface="Arial" panose="020B0604020202020204" pitchFamily="34" charset="0"/>
                  </a:rPr>
                  <a:t>20</a:t>
                </a:r>
                <a:endParaRPr lang="es-MX" altLang="es-MX" sz="1200" dirty="0">
                  <a:latin typeface="Arial" panose="020B0604020202020204" pitchFamily="34" charset="0"/>
                </a:endParaRPr>
              </a:p>
            </p:txBody>
          </p:sp>
        </p:grpSp>
        <p:grpSp>
          <p:nvGrpSpPr>
            <p:cNvPr id="4" name="Grupo 46"/>
            <p:cNvGrpSpPr>
              <a:grpSpLocks/>
            </p:cNvGrpSpPr>
            <p:nvPr/>
          </p:nvGrpSpPr>
          <p:grpSpPr bwMode="auto">
            <a:xfrm>
              <a:off x="687388" y="2351088"/>
              <a:ext cx="5724525" cy="6287913"/>
              <a:chOff x="687388" y="2351088"/>
              <a:chExt cx="5724525" cy="5699854"/>
            </a:xfrm>
          </p:grpSpPr>
          <p:sp>
            <p:nvSpPr>
              <p:cNvPr id="12" name="87 CuadroTexto"/>
              <p:cNvSpPr txBox="1">
                <a:spLocks noChangeArrowheads="1"/>
              </p:cNvSpPr>
              <p:nvPr/>
            </p:nvSpPr>
            <p:spPr bwMode="auto">
              <a:xfrm>
                <a:off x="777875" y="2765427"/>
                <a:ext cx="5543550" cy="5285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50000"/>
                  </a:lnSpc>
                  <a:buFont typeface="Arial" panose="020B0604020202020204" pitchFamily="34" charset="0"/>
                  <a:buNone/>
                </a:pPr>
                <a:endParaRPr lang="es-ES" alt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Con fundamentos a la Ley Orgánica del Municipio Libre, Ley Numero 271 de Desarrollo Integral de la Juventud del Estado de Veracruz de Ignacio de la Llave, el Auxiliar Administrativo del Coordinador del Comité Municipal del Instituto Municipal de la Juventud tiene las siguientes funciones:</a:t>
                </a:r>
              </a:p>
              <a:p>
                <a:pPr algn="just">
                  <a:lnSpc>
                    <a:spcPct val="150000"/>
                  </a:lnSpc>
                  <a:buNone/>
                </a:pPr>
                <a:endParaRPr 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1.  Apoyar al coordinador en la organización administrativa, para llevar el control correcto de la documentación que se tiene a resguardo.</a:t>
                </a:r>
              </a:p>
              <a:p>
                <a:pPr algn="just">
                  <a:lnSpc>
                    <a:spcPct val="150000"/>
                  </a:lnSpc>
                  <a:buNone/>
                </a:pPr>
                <a:r>
                  <a:rPr lang="es-MX" sz="1100" dirty="0">
                    <a:latin typeface="Arial" panose="020B0604020202020204" pitchFamily="34" charset="0"/>
                    <a:cs typeface="Arial" panose="020B0604020202020204" pitchFamily="34" charset="0"/>
                  </a:rPr>
                  <a:t>2.  Realizar los reportes para entregar al Instituto Municipal de la Juventud de La Antigua y demás que lo soliciten, para el cumplimiento de lo establecido dentro de la ley.</a:t>
                </a:r>
              </a:p>
              <a:p>
                <a:pPr algn="just">
                  <a:lnSpc>
                    <a:spcPct val="150000"/>
                  </a:lnSpc>
                  <a:buNone/>
                </a:pPr>
                <a:r>
                  <a:rPr lang="es-MX" sz="1100" dirty="0">
                    <a:latin typeface="Arial" panose="020B0604020202020204" pitchFamily="34" charset="0"/>
                    <a:cs typeface="Arial" panose="020B0604020202020204" pitchFamily="34" charset="0"/>
                  </a:rPr>
                  <a:t>3.  Registrar y capturar en el formato establecido a las y los jóvenes beneficiados con los programas que implementa el Instituto Municipal de la Juventud de La Antigua.</a:t>
                </a:r>
              </a:p>
              <a:p>
                <a:pPr algn="just">
                  <a:lnSpc>
                    <a:spcPct val="150000"/>
                  </a:lnSpc>
                  <a:buNone/>
                </a:pPr>
                <a:r>
                  <a:rPr lang="es-MX" sz="1100" dirty="0">
                    <a:latin typeface="Arial" panose="020B0604020202020204" pitchFamily="34" charset="0"/>
                    <a:cs typeface="Arial" panose="020B0604020202020204" pitchFamily="34" charset="0"/>
                  </a:rPr>
                  <a:t>4.  Realizar y derivar oficios o solicitudes, cuando el coordinador del Instituto le solicite</a:t>
                </a:r>
              </a:p>
              <a:p>
                <a:pPr algn="just">
                  <a:lnSpc>
                    <a:spcPct val="150000"/>
                  </a:lnSpc>
                  <a:buNone/>
                </a:pPr>
                <a:r>
                  <a:rPr lang="es-MX" sz="1100" dirty="0">
                    <a:latin typeface="Arial" panose="020B0604020202020204" pitchFamily="34" charset="0"/>
                    <a:cs typeface="Arial" panose="020B0604020202020204" pitchFamily="34" charset="0"/>
                  </a:rPr>
                  <a:t>5.  Proporcionar información a los jóvenes que soliciten apoyo.</a:t>
                </a:r>
              </a:p>
              <a:p>
                <a:pPr algn="just">
                  <a:lnSpc>
                    <a:spcPct val="150000"/>
                  </a:lnSpc>
                  <a:buNone/>
                </a:pPr>
                <a:r>
                  <a:rPr lang="es-MX" sz="1100" dirty="0">
                    <a:latin typeface="Arial" panose="020B0604020202020204" pitchFamily="34" charset="0"/>
                    <a:cs typeface="Arial" panose="020B0604020202020204" pitchFamily="34" charset="0"/>
                  </a:rPr>
                  <a:t> </a:t>
                </a:r>
                <a:r>
                  <a:rPr lang="es-MX" sz="1100" dirty="0" smtClean="0">
                    <a:latin typeface="Arial" panose="020B0604020202020204" pitchFamily="34" charset="0"/>
                    <a:cs typeface="Arial" panose="020B0604020202020204" pitchFamily="34" charset="0"/>
                  </a:rPr>
                  <a:t>6</a:t>
                </a:r>
                <a:r>
                  <a:rPr lang="es-MX" sz="1100" dirty="0">
                    <a:latin typeface="Arial" panose="020B0604020202020204" pitchFamily="34" charset="0"/>
                    <a:cs typeface="Arial" panose="020B0604020202020204" pitchFamily="34" charset="0"/>
                  </a:rPr>
                  <a:t>.  Auxiliar a los jóvenes que busquen apoyos y que no sepan realizar una solicitud para beneficio de algún programa, realizándole el oficio de solicitud correspondiente.</a:t>
                </a:r>
              </a:p>
              <a:p>
                <a:pPr algn="just">
                  <a:lnSpc>
                    <a:spcPct val="150000"/>
                  </a:lnSpc>
                  <a:buNone/>
                </a:pPr>
                <a:endParaRPr lang="es-MX" altLang="es-MX" sz="1100" dirty="0">
                  <a:latin typeface="Arial" panose="020B0604020202020204" pitchFamily="34" charset="0"/>
                  <a:cs typeface="Arial" panose="020B0604020202020204" pitchFamily="34" charset="0"/>
                </a:endParaRPr>
              </a:p>
              <a:p>
                <a:pPr algn="just">
                  <a:lnSpc>
                    <a:spcPct val="150000"/>
                  </a:lnSpc>
                  <a:buFont typeface="Arial" panose="020B0604020202020204" pitchFamily="34" charset="0"/>
                  <a:buNone/>
                </a:pPr>
                <a:endParaRPr lang="es-MX" altLang="es-MX" sz="1100" dirty="0">
                  <a:latin typeface="Arial" panose="020B0604020202020204" pitchFamily="34" charset="0"/>
                  <a:cs typeface="Arial" panose="020B0604020202020204" pitchFamily="34" charset="0"/>
                </a:endParaRPr>
              </a:p>
              <a:p>
                <a:pPr algn="just">
                  <a:lnSpc>
                    <a:spcPct val="150000"/>
                  </a:lnSpc>
                  <a:buFont typeface="Arial" panose="020B0604020202020204" pitchFamily="34" charset="0"/>
                  <a:buNone/>
                </a:pPr>
                <a:endParaRPr lang="es-MX" altLang="es-MX" sz="1100" dirty="0">
                  <a:latin typeface="Arial" panose="020B0604020202020204" pitchFamily="34" charset="0"/>
                  <a:cs typeface="Arial" panose="020B0604020202020204" pitchFamily="34" charset="0"/>
                </a:endParaRPr>
              </a:p>
              <a:p>
                <a:pPr algn="just">
                  <a:lnSpc>
                    <a:spcPct val="150000"/>
                  </a:lnSpc>
                  <a:buFont typeface="Arial" panose="020B0604020202020204" pitchFamily="34" charset="0"/>
                  <a:buNone/>
                </a:pPr>
                <a:r>
                  <a:rPr lang="es-MX" altLang="es-MX" sz="1100" dirty="0">
                    <a:latin typeface="Arial" panose="020B0604020202020204" pitchFamily="34" charset="0"/>
                    <a:cs typeface="Arial" panose="020B0604020202020204" pitchFamily="34" charset="0"/>
                  </a:rPr>
                  <a:t> </a:t>
                </a:r>
                <a:endParaRPr lang="es-ES" altLang="es-MX" sz="1100" dirty="0">
                  <a:latin typeface="Arial" panose="020B0604020202020204" pitchFamily="34" charset="0"/>
                  <a:cs typeface="Arial" panose="020B0604020202020204" pitchFamily="34" charset="0"/>
                </a:endParaRPr>
              </a:p>
            </p:txBody>
          </p:sp>
          <p:sp>
            <p:nvSpPr>
              <p:cNvPr id="13" name="35 CuadroTexto"/>
              <p:cNvSpPr txBox="1">
                <a:spLocks noChangeArrowheads="1"/>
              </p:cNvSpPr>
              <p:nvPr/>
            </p:nvSpPr>
            <p:spPr bwMode="auto">
              <a:xfrm>
                <a:off x="849313" y="2700338"/>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s-MX" altLang="es-MX" sz="1800">
                  <a:latin typeface="Arial" panose="020B0604020202020204" pitchFamily="34" charset="0"/>
                </a:endParaRPr>
              </a:p>
            </p:txBody>
          </p:sp>
          <p:sp>
            <p:nvSpPr>
              <p:cNvPr id="14" name="96 CuadroTexto"/>
              <p:cNvSpPr txBox="1">
                <a:spLocks noChangeArrowheads="1"/>
              </p:cNvSpPr>
              <p:nvPr/>
            </p:nvSpPr>
            <p:spPr bwMode="auto">
              <a:xfrm>
                <a:off x="2162175" y="2392363"/>
                <a:ext cx="2559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b="1">
                  <a:solidFill>
                    <a:srgbClr val="000000"/>
                  </a:solidFill>
                  <a:latin typeface="Arial" panose="020B0604020202020204" pitchFamily="34" charset="0"/>
                </a:endParaRPr>
              </a:p>
            </p:txBody>
          </p:sp>
          <p:sp>
            <p:nvSpPr>
              <p:cNvPr id="15" name="95 Rectángulo"/>
              <p:cNvSpPr>
                <a:spLocks noChangeArrowheads="1"/>
              </p:cNvSpPr>
              <p:nvPr/>
            </p:nvSpPr>
            <p:spPr bwMode="auto">
              <a:xfrm>
                <a:off x="687388" y="2351088"/>
                <a:ext cx="5724525" cy="431800"/>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b="1">
                  <a:solidFill>
                    <a:srgbClr val="FFFFFF"/>
                  </a:solidFill>
                  <a:latin typeface="Arial" panose="020B0604020202020204" pitchFamily="34" charset="0"/>
                </a:endParaRPr>
              </a:p>
            </p:txBody>
          </p:sp>
          <p:sp>
            <p:nvSpPr>
              <p:cNvPr id="16" name="CuadroTexto 1"/>
              <p:cNvSpPr txBox="1">
                <a:spLocks noChangeArrowheads="1"/>
              </p:cNvSpPr>
              <p:nvPr/>
            </p:nvSpPr>
            <p:spPr bwMode="auto">
              <a:xfrm>
                <a:off x="2603500" y="2427288"/>
                <a:ext cx="18446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MX" altLang="es-MX" sz="1600" b="1">
                    <a:latin typeface="Arial" panose="020B0604020202020204" pitchFamily="34" charset="0"/>
                  </a:rPr>
                  <a:t>FUNCIONES</a:t>
                </a:r>
              </a:p>
            </p:txBody>
          </p:sp>
        </p:grpSp>
        <p:grpSp>
          <p:nvGrpSpPr>
            <p:cNvPr id="5" name="Grupo 4"/>
            <p:cNvGrpSpPr>
              <a:grpSpLocks/>
            </p:cNvGrpSpPr>
            <p:nvPr/>
          </p:nvGrpSpPr>
          <p:grpSpPr bwMode="auto">
            <a:xfrm>
              <a:off x="360363" y="1263650"/>
              <a:ext cx="6191249" cy="790551"/>
              <a:chOff x="360363" y="1263650"/>
              <a:chExt cx="6191249" cy="790551"/>
            </a:xfrm>
          </p:grpSpPr>
          <p:sp>
            <p:nvSpPr>
              <p:cNvPr id="6" name="4 Rectángulo"/>
              <p:cNvSpPr>
                <a:spLocks noChangeArrowheads="1"/>
              </p:cNvSpPr>
              <p:nvPr/>
            </p:nvSpPr>
            <p:spPr bwMode="auto">
              <a:xfrm>
                <a:off x="360363" y="1263650"/>
                <a:ext cx="6191249" cy="790551"/>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7" name="9 Conector recto"/>
              <p:cNvCxnSpPr>
                <a:cxnSpLocks noChangeShapeType="1"/>
              </p:cNvCxnSpPr>
              <p:nvPr/>
            </p:nvCxnSpPr>
            <p:spPr bwMode="auto">
              <a:xfrm>
                <a:off x="4535487" y="1263650"/>
                <a:ext cx="1588"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8" name="10 Conector recto"/>
              <p:cNvCxnSpPr>
                <a:cxnSpLocks noChangeShapeType="1"/>
              </p:cNvCxnSpPr>
              <p:nvPr/>
            </p:nvCxnSpPr>
            <p:spPr bwMode="auto">
              <a:xfrm>
                <a:off x="2376488" y="1263650"/>
                <a:ext cx="0"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9" name="15 Conector recto"/>
              <p:cNvCxnSpPr>
                <a:cxnSpLocks noChangeShapeType="1"/>
              </p:cNvCxnSpPr>
              <p:nvPr/>
            </p:nvCxnSpPr>
            <p:spPr bwMode="auto">
              <a:xfrm>
                <a:off x="360363" y="1695437"/>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0" name="28 CuadroTexto"/>
              <p:cNvSpPr txBox="1">
                <a:spLocks noChangeArrowheads="1"/>
              </p:cNvSpPr>
              <p:nvPr/>
            </p:nvSpPr>
            <p:spPr bwMode="auto">
              <a:xfrm>
                <a:off x="2376488" y="1406521"/>
                <a:ext cx="1943100" cy="525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150000"/>
                  </a:lnSpc>
                  <a:spcBef>
                    <a:spcPct val="0"/>
                  </a:spcBef>
                  <a:buFontTx/>
                  <a:buNone/>
                </a:pPr>
                <a:r>
                  <a:rPr lang="es-ES" altLang="es-MX" sz="1000" dirty="0">
                    <a:solidFill>
                      <a:srgbClr val="000000"/>
                    </a:solidFill>
                    <a:latin typeface="Arial" panose="020B0604020202020204" pitchFamily="34" charset="0"/>
                  </a:rPr>
                  <a:t>NUMERO DE </a:t>
                </a:r>
                <a:r>
                  <a:rPr lang="es-ES" altLang="es-MX" sz="1000" dirty="0" smtClean="0">
                    <a:solidFill>
                      <a:srgbClr val="000000"/>
                    </a:solidFill>
                    <a:latin typeface="Arial" panose="020B0604020202020204" pitchFamily="34" charset="0"/>
                  </a:rPr>
                  <a:t>NIVEL</a:t>
                </a:r>
              </a:p>
              <a:p>
                <a:pPr algn="ctr" eaLnBrk="1" hangingPunct="1">
                  <a:lnSpc>
                    <a:spcPct val="150000"/>
                  </a:lnSpc>
                  <a:spcBef>
                    <a:spcPct val="0"/>
                  </a:spcBef>
                  <a:buFontTx/>
                  <a:buNone/>
                </a:pPr>
                <a:r>
                  <a:rPr lang="es-ES" altLang="es-MX" sz="1000" dirty="0" smtClean="0">
                    <a:solidFill>
                      <a:srgbClr val="000000"/>
                    </a:solidFill>
                    <a:latin typeface="Arial" panose="020B0604020202020204" pitchFamily="34" charset="0"/>
                  </a:rPr>
                  <a:t>SEIS</a:t>
                </a:r>
                <a:endParaRPr lang="es-ES" altLang="es-MX" sz="1000" dirty="0">
                  <a:solidFill>
                    <a:srgbClr val="000000"/>
                  </a:solidFill>
                  <a:latin typeface="Arial" panose="020B0604020202020204" pitchFamily="34" charset="0"/>
                </a:endParaRPr>
              </a:p>
            </p:txBody>
          </p:sp>
          <p:sp>
            <p:nvSpPr>
              <p:cNvPr id="11" name="29 CuadroTexto"/>
              <p:cNvSpPr txBox="1">
                <a:spLocks noChangeArrowheads="1"/>
              </p:cNvSpPr>
              <p:nvPr/>
            </p:nvSpPr>
            <p:spPr bwMode="auto">
              <a:xfrm>
                <a:off x="4464050" y="1335086"/>
                <a:ext cx="2016125" cy="6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900">
                    <a:solidFill>
                      <a:srgbClr val="000000"/>
                    </a:solidFill>
                    <a:latin typeface="Arial" panose="020B0604020202020204" pitchFamily="34" charset="0"/>
                  </a:rPr>
                  <a:t>PERFIL APROBADO</a:t>
                </a:r>
              </a:p>
              <a:p>
                <a:pPr algn="ctr" eaLnBrk="1" hangingPunct="1">
                  <a:spcBef>
                    <a:spcPct val="0"/>
                  </a:spcBef>
                  <a:buFontTx/>
                  <a:buNone/>
                </a:pPr>
                <a:r>
                  <a:rPr lang="es-ES" altLang="es-MX" sz="900">
                    <a:solidFill>
                      <a:srgbClr val="000000"/>
                    </a:solidFill>
                    <a:latin typeface="Arial" panose="020B0604020202020204" pitchFamily="34" charset="0"/>
                  </a:rPr>
                  <a:t>POR:</a:t>
                </a:r>
              </a:p>
              <a:p>
                <a:pPr algn="ctr" eaLnBrk="1" hangingPunct="1">
                  <a:spcBef>
                    <a:spcPct val="0"/>
                  </a:spcBef>
                  <a:buFontTx/>
                  <a:buNone/>
                </a:pPr>
                <a:endParaRPr lang="es-ES" altLang="es-MX" sz="900">
                  <a:solidFill>
                    <a:srgbClr val="000000"/>
                  </a:solidFill>
                  <a:latin typeface="Arial" panose="020B0604020202020204" pitchFamily="34" charset="0"/>
                </a:endParaRPr>
              </a:p>
              <a:p>
                <a:pPr algn="ctr" eaLnBrk="1" hangingPunct="1">
                  <a:spcBef>
                    <a:spcPct val="0"/>
                  </a:spcBef>
                  <a:buFontTx/>
                  <a:buNone/>
                </a:pPr>
                <a:r>
                  <a:rPr lang="es-ES" altLang="es-MX" sz="900">
                    <a:solidFill>
                      <a:srgbClr val="000000"/>
                    </a:solidFill>
                    <a:latin typeface="Arial" panose="020B0604020202020204" pitchFamily="34" charset="0"/>
                  </a:rPr>
                  <a:t>PRESIDENCIA</a:t>
                </a:r>
              </a:p>
            </p:txBody>
          </p:sp>
        </p:grpSp>
      </p:grpSp>
      <p:sp>
        <p:nvSpPr>
          <p:cNvPr id="39" name="23 CuadroTexto"/>
          <p:cNvSpPr txBox="1">
            <a:spLocks noChangeArrowheads="1"/>
          </p:cNvSpPr>
          <p:nvPr/>
        </p:nvSpPr>
        <p:spPr bwMode="auto">
          <a:xfrm>
            <a:off x="4507903" y="692883"/>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a:t>
            </a:r>
            <a:r>
              <a:rPr lang="es-ES" altLang="es-MX" sz="900" dirty="0" smtClean="0">
                <a:solidFill>
                  <a:srgbClr val="000000"/>
                </a:solidFill>
                <a:latin typeface="Arial" panose="020B0604020202020204" pitchFamily="34" charset="0"/>
              </a:rPr>
              <a:t>05</a:t>
            </a:r>
            <a:endParaRPr lang="es-ES" altLang="es-MX" sz="900" dirty="0">
              <a:solidFill>
                <a:srgbClr val="000000"/>
              </a:solidFill>
              <a:latin typeface="Arial" panose="020B0604020202020204" pitchFamily="34" charset="0"/>
            </a:endParaRPr>
          </a:p>
        </p:txBody>
      </p:sp>
      <p:sp>
        <p:nvSpPr>
          <p:cNvPr id="40" name="CuadroTexto 39"/>
          <p:cNvSpPr txBox="1"/>
          <p:nvPr/>
        </p:nvSpPr>
        <p:spPr>
          <a:xfrm>
            <a:off x="4987359" y="8453437"/>
            <a:ext cx="1428741" cy="215444"/>
          </a:xfrm>
          <a:prstGeom prst="rect">
            <a:avLst/>
          </a:prstGeom>
          <a:noFill/>
        </p:spPr>
        <p:txBody>
          <a:bodyPr wrap="square" rtlCol="0">
            <a:spAutoFit/>
          </a:bodyPr>
          <a:lstStyle/>
          <a:p>
            <a:pPr algn="just"/>
            <a:r>
              <a:rPr lang="es-MX" sz="800" dirty="0" smtClean="0">
                <a:latin typeface="Arial" panose="020B0604020202020204" pitchFamily="34" charset="0"/>
                <a:cs typeface="Arial" panose="020B0604020202020204" pitchFamily="34" charset="0"/>
              </a:rPr>
              <a:t>15 DE NOVIEMBRE 2014</a:t>
            </a:r>
            <a:endParaRPr lang="es-MX" sz="800" dirty="0">
              <a:latin typeface="Arial" panose="020B0604020202020204" pitchFamily="34" charset="0"/>
              <a:cs typeface="Arial" panose="020B0604020202020204" pitchFamily="34" charset="0"/>
            </a:endParaRPr>
          </a:p>
        </p:txBody>
      </p:sp>
      <p:sp>
        <p:nvSpPr>
          <p:cNvPr id="42" name="26 CuadroTexto"/>
          <p:cNvSpPr txBox="1"/>
          <p:nvPr/>
        </p:nvSpPr>
        <p:spPr bwMode="auto">
          <a:xfrm>
            <a:off x="406511" y="1639074"/>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REPORTA A:</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JEFATURA INSTITUTO MUNICIPAL DE LA JUVENTUD</a:t>
            </a:r>
            <a:endParaRPr lang="es-ES" sz="800" kern="0" dirty="0">
              <a:solidFill>
                <a:srgbClr val="000000"/>
              </a:solidFill>
              <a:latin typeface="Arial"/>
              <a:cs typeface="Arial"/>
            </a:endParaRPr>
          </a:p>
        </p:txBody>
      </p:sp>
      <p:sp>
        <p:nvSpPr>
          <p:cNvPr id="43" name="26 CuadroTexto"/>
          <p:cNvSpPr txBox="1"/>
          <p:nvPr/>
        </p:nvSpPr>
        <p:spPr bwMode="auto">
          <a:xfrm>
            <a:off x="360363" y="1246188"/>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a:solidFill>
                  <a:srgbClr val="000000"/>
                </a:solidFill>
                <a:latin typeface="Arial"/>
                <a:cs typeface="Arial"/>
              </a:rPr>
              <a:t>  </a:t>
            </a:r>
            <a:r>
              <a:rPr lang="es-ES" sz="900" kern="0" dirty="0">
                <a:solidFill>
                  <a:srgbClr val="000000"/>
                </a:solidFill>
                <a:latin typeface="Arial"/>
                <a:cs typeface="Arial"/>
              </a:rPr>
              <a:t>TITULO DEL PUESTO</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AUXILIAR ADMO. MUNICIPAL DE LA JUVENTUD</a:t>
            </a:r>
            <a:endParaRPr lang="es-ES" sz="800" kern="0" dirty="0">
              <a:solidFill>
                <a:srgbClr val="000000"/>
              </a:solidFill>
              <a:latin typeface="Arial"/>
              <a:cs typeface="Arial"/>
            </a:endParaRPr>
          </a:p>
        </p:txBody>
      </p:sp>
    </p:spTree>
    <p:extLst>
      <p:ext uri="{BB962C8B-B14F-4D97-AF65-F5344CB8AC3E}">
        <p14:creationId xmlns:p14="http://schemas.microsoft.com/office/powerpoint/2010/main" val="18622638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24"/>
          <p:cNvGrpSpPr>
            <a:grpSpLocks/>
          </p:cNvGrpSpPr>
          <p:nvPr/>
        </p:nvGrpSpPr>
        <p:grpSpPr bwMode="auto">
          <a:xfrm>
            <a:off x="333375" y="395288"/>
            <a:ext cx="6218237" cy="8643937"/>
            <a:chOff x="332656" y="395288"/>
            <a:chExt cx="6218956" cy="8643937"/>
          </a:xfrm>
        </p:grpSpPr>
        <p:grpSp>
          <p:nvGrpSpPr>
            <p:cNvPr id="3" name="Grupo 27"/>
            <p:cNvGrpSpPr>
              <a:grpSpLocks/>
            </p:cNvGrpSpPr>
            <p:nvPr/>
          </p:nvGrpSpPr>
          <p:grpSpPr bwMode="auto">
            <a:xfrm>
              <a:off x="332656" y="395288"/>
              <a:ext cx="6191251" cy="8643937"/>
              <a:chOff x="332656" y="395536"/>
              <a:chExt cx="6191250" cy="8643938"/>
            </a:xfrm>
          </p:grpSpPr>
          <p:grpSp>
            <p:nvGrpSpPr>
              <p:cNvPr id="20" name="Grupo 44"/>
              <p:cNvGrpSpPr>
                <a:grpSpLocks/>
              </p:cNvGrpSpPr>
              <p:nvPr/>
            </p:nvGrpSpPr>
            <p:grpSpPr bwMode="auto">
              <a:xfrm>
                <a:off x="332656" y="395536"/>
                <a:ext cx="6191250" cy="779462"/>
                <a:chOff x="262376" y="468262"/>
                <a:chExt cx="6191250" cy="779463"/>
              </a:xfrm>
            </p:grpSpPr>
            <p:sp>
              <p:nvSpPr>
                <p:cNvPr id="34"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35"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6"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7"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38"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39"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41"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1" name="34 Grupo"/>
              <p:cNvGrpSpPr>
                <a:grpSpLocks/>
              </p:cNvGrpSpPr>
              <p:nvPr/>
            </p:nvGrpSpPr>
            <p:grpSpPr bwMode="auto">
              <a:xfrm>
                <a:off x="475531" y="8021887"/>
                <a:ext cx="5975350" cy="649287"/>
                <a:chOff x="476250" y="8243888"/>
                <a:chExt cx="5975357" cy="649287"/>
              </a:xfrm>
            </p:grpSpPr>
            <p:sp>
              <p:nvSpPr>
                <p:cNvPr id="23"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24"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5"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26"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7"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8"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9"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30"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31"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32"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33"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22"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a:latin typeface="Arial" panose="020B0604020202020204" pitchFamily="34" charset="0"/>
                  </a:rPr>
                  <a:t>21</a:t>
                </a:r>
              </a:p>
            </p:txBody>
          </p:sp>
        </p:grpSp>
        <p:sp>
          <p:nvSpPr>
            <p:cNvPr id="4" name="69 Rectángulo"/>
            <p:cNvSpPr>
              <a:spLocks noChangeArrowheads="1"/>
            </p:cNvSpPr>
            <p:nvPr/>
          </p:nvSpPr>
          <p:spPr bwMode="auto">
            <a:xfrm>
              <a:off x="647701" y="4854467"/>
              <a:ext cx="5724524" cy="431787"/>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sp>
          <p:nvSpPr>
            <p:cNvPr id="5" name="69 Rectángulo"/>
            <p:cNvSpPr>
              <a:spLocks noChangeArrowheads="1"/>
            </p:cNvSpPr>
            <p:nvPr/>
          </p:nvSpPr>
          <p:spPr bwMode="auto">
            <a:xfrm>
              <a:off x="647701" y="2195485"/>
              <a:ext cx="5724524" cy="431787"/>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grpSp>
          <p:nvGrpSpPr>
            <p:cNvPr id="6" name="Grupo 28"/>
            <p:cNvGrpSpPr>
              <a:grpSpLocks/>
            </p:cNvGrpSpPr>
            <p:nvPr/>
          </p:nvGrpSpPr>
          <p:grpSpPr bwMode="auto">
            <a:xfrm>
              <a:off x="360363" y="1263650"/>
              <a:ext cx="6191249" cy="790551"/>
              <a:chOff x="360363" y="1263650"/>
              <a:chExt cx="6191249" cy="790551"/>
            </a:xfrm>
          </p:grpSpPr>
          <p:sp>
            <p:nvSpPr>
              <p:cNvPr id="14" name="4 Rectángulo"/>
              <p:cNvSpPr>
                <a:spLocks noChangeArrowheads="1"/>
              </p:cNvSpPr>
              <p:nvPr/>
            </p:nvSpPr>
            <p:spPr bwMode="auto">
              <a:xfrm>
                <a:off x="360363" y="1263650"/>
                <a:ext cx="6191249" cy="790551"/>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15" name="9 Conector recto"/>
              <p:cNvCxnSpPr>
                <a:cxnSpLocks noChangeShapeType="1"/>
              </p:cNvCxnSpPr>
              <p:nvPr/>
            </p:nvCxnSpPr>
            <p:spPr bwMode="auto">
              <a:xfrm>
                <a:off x="4535487" y="1263650"/>
                <a:ext cx="1588"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6" name="10 Conector recto"/>
              <p:cNvCxnSpPr>
                <a:cxnSpLocks noChangeShapeType="1"/>
              </p:cNvCxnSpPr>
              <p:nvPr/>
            </p:nvCxnSpPr>
            <p:spPr bwMode="auto">
              <a:xfrm>
                <a:off x="2376488" y="1263650"/>
                <a:ext cx="0"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7" name="15 Conector recto"/>
              <p:cNvCxnSpPr>
                <a:cxnSpLocks noChangeShapeType="1"/>
              </p:cNvCxnSpPr>
              <p:nvPr/>
            </p:nvCxnSpPr>
            <p:spPr bwMode="auto">
              <a:xfrm>
                <a:off x="360363" y="1695437"/>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8" name="28 CuadroTexto"/>
              <p:cNvSpPr txBox="1">
                <a:spLocks noChangeArrowheads="1"/>
              </p:cNvSpPr>
              <p:nvPr/>
            </p:nvSpPr>
            <p:spPr bwMode="auto">
              <a:xfrm>
                <a:off x="2376488" y="1406521"/>
                <a:ext cx="1943100" cy="525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150000"/>
                  </a:lnSpc>
                  <a:spcBef>
                    <a:spcPct val="0"/>
                  </a:spcBef>
                  <a:buFontTx/>
                  <a:buNone/>
                </a:pPr>
                <a:r>
                  <a:rPr lang="es-ES" altLang="es-MX" sz="1000" dirty="0">
                    <a:solidFill>
                      <a:srgbClr val="000000"/>
                    </a:solidFill>
                    <a:latin typeface="Arial" panose="020B0604020202020204" pitchFamily="34" charset="0"/>
                  </a:rPr>
                  <a:t>NUMERO DE </a:t>
                </a:r>
                <a:r>
                  <a:rPr lang="es-ES" altLang="es-MX" sz="1000" dirty="0" smtClean="0">
                    <a:solidFill>
                      <a:srgbClr val="000000"/>
                    </a:solidFill>
                    <a:latin typeface="Arial" panose="020B0604020202020204" pitchFamily="34" charset="0"/>
                  </a:rPr>
                  <a:t>NIVEL</a:t>
                </a:r>
              </a:p>
              <a:p>
                <a:pPr algn="ctr" eaLnBrk="1" hangingPunct="1">
                  <a:lnSpc>
                    <a:spcPct val="150000"/>
                  </a:lnSpc>
                  <a:spcBef>
                    <a:spcPct val="0"/>
                  </a:spcBef>
                  <a:buFontTx/>
                  <a:buNone/>
                </a:pPr>
                <a:r>
                  <a:rPr lang="es-ES" altLang="es-MX" sz="1000" dirty="0" smtClean="0">
                    <a:solidFill>
                      <a:srgbClr val="000000"/>
                    </a:solidFill>
                    <a:latin typeface="Arial" panose="020B0604020202020204" pitchFamily="34" charset="0"/>
                  </a:rPr>
                  <a:t>SEIS</a:t>
                </a:r>
                <a:endParaRPr lang="es-ES" altLang="es-MX" sz="1000" dirty="0">
                  <a:solidFill>
                    <a:srgbClr val="000000"/>
                  </a:solidFill>
                  <a:latin typeface="Arial" panose="020B0604020202020204" pitchFamily="34" charset="0"/>
                </a:endParaRPr>
              </a:p>
            </p:txBody>
          </p:sp>
          <p:sp>
            <p:nvSpPr>
              <p:cNvPr id="19" name="29 CuadroTexto"/>
              <p:cNvSpPr txBox="1">
                <a:spLocks noChangeArrowheads="1"/>
              </p:cNvSpPr>
              <p:nvPr/>
            </p:nvSpPr>
            <p:spPr bwMode="auto">
              <a:xfrm>
                <a:off x="4464050" y="1335086"/>
                <a:ext cx="2016125" cy="6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900">
                    <a:solidFill>
                      <a:srgbClr val="000000"/>
                    </a:solidFill>
                    <a:latin typeface="Arial" panose="020B0604020202020204" pitchFamily="34" charset="0"/>
                  </a:rPr>
                  <a:t>PERFIL APROBADO</a:t>
                </a:r>
              </a:p>
              <a:p>
                <a:pPr algn="ctr" eaLnBrk="1" hangingPunct="1">
                  <a:spcBef>
                    <a:spcPct val="0"/>
                  </a:spcBef>
                  <a:buFontTx/>
                  <a:buNone/>
                </a:pPr>
                <a:r>
                  <a:rPr lang="es-ES" altLang="es-MX" sz="900">
                    <a:solidFill>
                      <a:srgbClr val="000000"/>
                    </a:solidFill>
                    <a:latin typeface="Arial" panose="020B0604020202020204" pitchFamily="34" charset="0"/>
                  </a:rPr>
                  <a:t>POR:</a:t>
                </a:r>
              </a:p>
              <a:p>
                <a:pPr algn="ctr" eaLnBrk="1" hangingPunct="1">
                  <a:spcBef>
                    <a:spcPct val="0"/>
                  </a:spcBef>
                  <a:buFontTx/>
                  <a:buNone/>
                </a:pPr>
                <a:endParaRPr lang="es-ES" altLang="es-MX" sz="900">
                  <a:solidFill>
                    <a:srgbClr val="000000"/>
                  </a:solidFill>
                  <a:latin typeface="Arial" panose="020B0604020202020204" pitchFamily="34" charset="0"/>
                </a:endParaRPr>
              </a:p>
              <a:p>
                <a:pPr algn="ctr" eaLnBrk="1" hangingPunct="1">
                  <a:spcBef>
                    <a:spcPct val="0"/>
                  </a:spcBef>
                  <a:buFontTx/>
                  <a:buNone/>
                </a:pPr>
                <a:r>
                  <a:rPr lang="es-ES" altLang="es-MX" sz="900">
                    <a:solidFill>
                      <a:srgbClr val="000000"/>
                    </a:solidFill>
                    <a:latin typeface="Arial" panose="020B0604020202020204" pitchFamily="34" charset="0"/>
                  </a:rPr>
                  <a:t>PRESIDENCIA</a:t>
                </a:r>
              </a:p>
            </p:txBody>
          </p:sp>
        </p:grpSp>
        <p:sp>
          <p:nvSpPr>
            <p:cNvPr id="7" name="37 CuadroTexto"/>
            <p:cNvSpPr txBox="1">
              <a:spLocks noChangeArrowheads="1"/>
            </p:cNvSpPr>
            <p:nvPr/>
          </p:nvSpPr>
          <p:spPr bwMode="auto">
            <a:xfrm>
              <a:off x="647025" y="2842527"/>
              <a:ext cx="5833149" cy="1754326"/>
            </a:xfrm>
            <a:prstGeom prst="rect">
              <a:avLst/>
            </a:prstGeom>
            <a:noFill/>
            <a:ln w="9525">
              <a:noFill/>
              <a:miter lim="800000"/>
              <a:headEnd/>
              <a:tailEnd/>
            </a:ln>
          </p:spPr>
          <p:txBody>
            <a:bodyPr>
              <a:spAutoFit/>
            </a:bodyPr>
            <a:lstStyle/>
            <a:p>
              <a:pPr algn="just">
                <a:lnSpc>
                  <a:spcPct val="150000"/>
                </a:lnSpc>
              </a:pPr>
              <a:r>
                <a:rPr lang="es-MX" sz="1200" dirty="0">
                  <a:latin typeface="Arial" panose="020B0604020202020204" pitchFamily="34" charset="0"/>
                  <a:cs typeface="Arial" panose="020B0604020202020204" pitchFamily="34" charset="0"/>
                </a:rPr>
                <a:t>Nombre del puesto:      COORDINADOR DE ORIENTACION Y PREVENCION </a:t>
              </a:r>
              <a:endParaRPr lang="es-MX" sz="1200" dirty="0" smtClean="0">
                <a:latin typeface="Arial" panose="020B0604020202020204" pitchFamily="34" charset="0"/>
                <a:cs typeface="Arial" panose="020B0604020202020204" pitchFamily="34" charset="0"/>
              </a:endParaRPr>
            </a:p>
            <a:p>
              <a:pPr algn="just">
                <a:lnSpc>
                  <a:spcPct val="150000"/>
                </a:lnSpc>
              </a:pPr>
              <a:r>
                <a:rPr lang="es-MX" sz="1200" dirty="0" smtClean="0">
                  <a:latin typeface="Arial" panose="020B0604020202020204" pitchFamily="34" charset="0"/>
                  <a:cs typeface="Arial" panose="020B0604020202020204" pitchFamily="34" charset="0"/>
                </a:rPr>
                <a:t>Dependencia</a:t>
              </a:r>
              <a:r>
                <a:rPr lang="es-MX" sz="1200" dirty="0">
                  <a:latin typeface="Arial" panose="020B0604020202020204" pitchFamily="34" charset="0"/>
                  <a:cs typeface="Arial" panose="020B0604020202020204" pitchFamily="34" charset="0"/>
                </a:rPr>
                <a:t>:               </a:t>
              </a:r>
              <a:r>
                <a:rPr lang="es-MX" sz="1200" dirty="0" smtClean="0">
                  <a:latin typeface="Arial" panose="020B0604020202020204" pitchFamily="34" charset="0"/>
                  <a:cs typeface="Arial" panose="020B0604020202020204" pitchFamily="34" charset="0"/>
                </a:rPr>
                <a:t>H</a:t>
              </a:r>
              <a:r>
                <a:rPr lang="es-MX" sz="1200" dirty="0">
                  <a:latin typeface="Arial" panose="020B0604020202020204" pitchFamily="34" charset="0"/>
                  <a:cs typeface="Arial" panose="020B0604020202020204" pitchFamily="34" charset="0"/>
                </a:rPr>
                <a:t>. Ayuntamiento de la Antigua, Ver.</a:t>
              </a:r>
            </a:p>
            <a:p>
              <a:pPr algn="just">
                <a:lnSpc>
                  <a:spcPct val="150000"/>
                </a:lnSpc>
              </a:pPr>
              <a:r>
                <a:rPr lang="es-MX" sz="1200" dirty="0">
                  <a:latin typeface="Arial" panose="020B0604020202020204" pitchFamily="34" charset="0"/>
                  <a:cs typeface="Arial" panose="020B0604020202020204" pitchFamily="34" charset="0"/>
                </a:rPr>
                <a:t>Área Administrativa:     </a:t>
              </a:r>
              <a:r>
                <a:rPr lang="es-MX" sz="1200" dirty="0" smtClean="0">
                  <a:latin typeface="Arial" panose="020B0604020202020204" pitchFamily="34" charset="0"/>
                  <a:cs typeface="Arial" panose="020B0604020202020204" pitchFamily="34" charset="0"/>
                </a:rPr>
                <a:t>Instituto </a:t>
              </a:r>
              <a:r>
                <a:rPr lang="es-MX" sz="1200" dirty="0">
                  <a:latin typeface="Arial" panose="020B0604020202020204" pitchFamily="34" charset="0"/>
                  <a:cs typeface="Arial" panose="020B0604020202020204" pitchFamily="34" charset="0"/>
                </a:rPr>
                <a:t>Municipal de la </a:t>
              </a:r>
              <a:r>
                <a:rPr lang="es-MX" sz="1200" dirty="0" smtClean="0">
                  <a:latin typeface="Arial" panose="020B0604020202020204" pitchFamily="34" charset="0"/>
                  <a:cs typeface="Arial" panose="020B0604020202020204" pitchFamily="34" charset="0"/>
                </a:rPr>
                <a:t>Juventud</a:t>
              </a:r>
              <a:r>
                <a:rPr lang="es-MX" sz="1200" dirty="0">
                  <a:latin typeface="Arial" panose="020B0604020202020204" pitchFamily="34" charset="0"/>
                  <a:cs typeface="Arial" panose="020B0604020202020204" pitchFamily="34" charset="0"/>
                </a:rPr>
                <a:t> </a:t>
              </a:r>
            </a:p>
            <a:p>
              <a:pPr algn="just">
                <a:lnSpc>
                  <a:spcPct val="150000"/>
                </a:lnSpc>
              </a:pPr>
              <a:r>
                <a:rPr lang="es-MX" sz="1200" dirty="0">
                  <a:latin typeface="Arial" panose="020B0604020202020204" pitchFamily="34" charset="0"/>
                  <a:cs typeface="Arial" panose="020B0604020202020204" pitchFamily="34" charset="0"/>
                </a:rPr>
                <a:t>Ascendente:                  </a:t>
              </a:r>
              <a:r>
                <a:rPr lang="es-MX" sz="1200" dirty="0" smtClean="0">
                  <a:latin typeface="Arial" panose="020B0604020202020204" pitchFamily="34" charset="0"/>
                  <a:cs typeface="Arial" panose="020B0604020202020204" pitchFamily="34" charset="0"/>
                </a:rPr>
                <a:t>Jefatura </a:t>
              </a:r>
              <a:r>
                <a:rPr lang="es-MX" sz="1200" dirty="0">
                  <a:latin typeface="Arial" panose="020B0604020202020204" pitchFamily="34" charset="0"/>
                  <a:cs typeface="Arial" panose="020B0604020202020204" pitchFamily="34" charset="0"/>
                </a:rPr>
                <a:t>Instituto Municipal de la Juventud </a:t>
              </a:r>
              <a:endParaRPr lang="es-MX" sz="1200" dirty="0" smtClean="0">
                <a:latin typeface="Arial" panose="020B0604020202020204" pitchFamily="34" charset="0"/>
                <a:cs typeface="Arial" panose="020B0604020202020204" pitchFamily="34" charset="0"/>
              </a:endParaRPr>
            </a:p>
            <a:p>
              <a:pPr algn="just">
                <a:lnSpc>
                  <a:spcPct val="150000"/>
                </a:lnSpc>
              </a:pPr>
              <a:r>
                <a:rPr lang="es-MX" sz="1200" dirty="0" smtClean="0">
                  <a:latin typeface="Arial" panose="020B0604020202020204" pitchFamily="34" charset="0"/>
                  <a:cs typeface="Arial" panose="020B0604020202020204" pitchFamily="34" charset="0"/>
                </a:rPr>
                <a:t>Descendente</a:t>
              </a:r>
              <a:r>
                <a:rPr lang="es-MX" sz="1200" dirty="0">
                  <a:latin typeface="Arial" panose="020B0604020202020204" pitchFamily="34" charset="0"/>
                  <a:cs typeface="Arial" panose="020B0604020202020204" pitchFamily="34" charset="0"/>
                </a:rPr>
                <a:t>:                </a:t>
              </a:r>
              <a:r>
                <a:rPr lang="es-MX" sz="1200" dirty="0" smtClean="0">
                  <a:latin typeface="Arial" panose="020B0604020202020204" pitchFamily="34" charset="0"/>
                  <a:cs typeface="Arial" panose="020B0604020202020204" pitchFamily="34" charset="0"/>
                </a:rPr>
                <a:t>Ninguno</a:t>
              </a:r>
              <a:r>
                <a:rPr lang="es-MX" sz="1200" dirty="0">
                  <a:latin typeface="Arial" panose="020B0604020202020204" pitchFamily="34" charset="0"/>
                  <a:cs typeface="Arial" panose="020B0604020202020204" pitchFamily="34" charset="0"/>
                </a:rPr>
                <a:t>.</a:t>
              </a:r>
            </a:p>
            <a:p>
              <a:pPr algn="just">
                <a:lnSpc>
                  <a:spcPct val="150000"/>
                </a:lnSpc>
              </a:pPr>
              <a:endParaRPr lang="es-ES" sz="1200" dirty="0">
                <a:solidFill>
                  <a:srgbClr val="000000"/>
                </a:solidFill>
                <a:latin typeface="Arial" panose="020B0604020202020204" pitchFamily="34" charset="0"/>
                <a:cs typeface="Arial" panose="020B0604020202020204" pitchFamily="34" charset="0"/>
              </a:endParaRPr>
            </a:p>
          </p:txBody>
        </p:sp>
        <p:sp>
          <p:nvSpPr>
            <p:cNvPr id="8" name="99 CuadroTexto"/>
            <p:cNvSpPr txBox="1">
              <a:spLocks noChangeArrowheads="1"/>
            </p:cNvSpPr>
            <p:nvPr/>
          </p:nvSpPr>
          <p:spPr bwMode="auto">
            <a:xfrm>
              <a:off x="647701" y="5727566"/>
              <a:ext cx="5545136"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200000"/>
                </a:lnSpc>
                <a:spcBef>
                  <a:spcPct val="0"/>
                </a:spcBef>
                <a:buNone/>
              </a:pPr>
              <a:r>
                <a:rPr lang="es-MX" sz="1100" dirty="0">
                  <a:latin typeface="Arial" panose="020B0604020202020204" pitchFamily="34" charset="0"/>
                  <a:cs typeface="Arial" panose="020B0604020202020204" pitchFamily="34" charset="0"/>
                </a:rPr>
                <a:t>Atender a jóvenes que requieran de una asesoría en temas especializados y canalizarlos al área correspondiente. Dar el resultado de los trabajos al Titular del Instituto para realizar la iniciativa de proyectos que resuelvan las necesidades de los jóvenes y posterior supervisar las acciones en el tema.</a:t>
              </a:r>
            </a:p>
            <a:p>
              <a:pPr algn="just">
                <a:lnSpc>
                  <a:spcPct val="200000"/>
                </a:lnSpc>
                <a:spcBef>
                  <a:spcPct val="0"/>
                </a:spcBef>
                <a:buNone/>
              </a:pPr>
              <a:endParaRPr lang="es-MX" altLang="es-MX" sz="1100" dirty="0">
                <a:latin typeface="Arial" panose="020B0604020202020204" pitchFamily="34" charset="0"/>
                <a:cs typeface="Arial" panose="020B0604020202020204" pitchFamily="34" charset="0"/>
              </a:endParaRPr>
            </a:p>
            <a:p>
              <a:pPr algn="just" eaLnBrk="1" hangingPunct="1">
                <a:lnSpc>
                  <a:spcPct val="200000"/>
                </a:lnSpc>
                <a:spcBef>
                  <a:spcPct val="0"/>
                </a:spcBef>
                <a:buFont typeface="Arial" panose="020B0604020202020204" pitchFamily="34" charset="0"/>
                <a:buNone/>
              </a:pPr>
              <a:endParaRPr lang="es-MX" altLang="es-MX" sz="1100" dirty="0">
                <a:latin typeface="Arial" panose="020B0604020202020204" pitchFamily="34" charset="0"/>
                <a:cs typeface="Arial" panose="020B0604020202020204" pitchFamily="34" charset="0"/>
              </a:endParaRPr>
            </a:p>
            <a:p>
              <a:pPr algn="just" eaLnBrk="1" hangingPunct="1">
                <a:lnSpc>
                  <a:spcPct val="200000"/>
                </a:lnSpc>
                <a:spcBef>
                  <a:spcPct val="0"/>
                </a:spcBef>
                <a:buFont typeface="Arial" panose="020B0604020202020204" pitchFamily="34" charset="0"/>
                <a:buNone/>
              </a:pPr>
              <a:endParaRPr lang="es-ES" altLang="es-MX" sz="1200" dirty="0">
                <a:latin typeface="Arial" panose="020B0604020202020204" pitchFamily="34" charset="0"/>
                <a:cs typeface="Arial" panose="020B0604020202020204" pitchFamily="34" charset="0"/>
              </a:endParaRPr>
            </a:p>
          </p:txBody>
        </p:sp>
        <p:sp>
          <p:nvSpPr>
            <p:cNvPr id="9" name="96 CuadroTexto"/>
            <p:cNvSpPr txBox="1">
              <a:spLocks noChangeArrowheads="1"/>
            </p:cNvSpPr>
            <p:nvPr/>
          </p:nvSpPr>
          <p:spPr bwMode="auto">
            <a:xfrm>
              <a:off x="2192338" y="2251045"/>
              <a:ext cx="2559050" cy="30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a:solidFill>
                  <a:srgbClr val="000000"/>
                </a:solidFill>
              </a:endParaRPr>
            </a:p>
          </p:txBody>
        </p:sp>
        <p:sp>
          <p:nvSpPr>
            <p:cNvPr id="10" name="38 CuadroTexto"/>
            <p:cNvSpPr txBox="1">
              <a:spLocks noChangeArrowheads="1"/>
            </p:cNvSpPr>
            <p:nvPr/>
          </p:nvSpPr>
          <p:spPr bwMode="auto">
            <a:xfrm>
              <a:off x="2376488" y="2222471"/>
              <a:ext cx="2376488" cy="338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600" b="1">
                  <a:solidFill>
                    <a:srgbClr val="000000"/>
                  </a:solidFill>
                  <a:latin typeface="Arial" panose="020B0604020202020204" pitchFamily="34" charset="0"/>
                </a:rPr>
                <a:t>IDENTIFICACION</a:t>
              </a:r>
            </a:p>
          </p:txBody>
        </p:sp>
        <p:sp>
          <p:nvSpPr>
            <p:cNvPr id="11" name="96 CuadroTexto"/>
            <p:cNvSpPr txBox="1">
              <a:spLocks noChangeArrowheads="1"/>
            </p:cNvSpPr>
            <p:nvPr/>
          </p:nvSpPr>
          <p:spPr bwMode="auto">
            <a:xfrm>
              <a:off x="2192338" y="4968764"/>
              <a:ext cx="2559050" cy="30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a:solidFill>
                  <a:srgbClr val="000000"/>
                </a:solidFill>
              </a:endParaRPr>
            </a:p>
          </p:txBody>
        </p:sp>
        <p:sp>
          <p:nvSpPr>
            <p:cNvPr id="12" name="41 CuadroTexto"/>
            <p:cNvSpPr txBox="1">
              <a:spLocks noChangeArrowheads="1"/>
            </p:cNvSpPr>
            <p:nvPr/>
          </p:nvSpPr>
          <p:spPr bwMode="auto">
            <a:xfrm>
              <a:off x="2716213" y="4938603"/>
              <a:ext cx="1512888" cy="33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600" b="1">
                  <a:solidFill>
                    <a:srgbClr val="000000"/>
                  </a:solidFill>
                  <a:latin typeface="Arial" panose="020B0604020202020204" pitchFamily="34" charset="0"/>
                </a:rPr>
                <a:t>OBJETIVO</a:t>
              </a:r>
            </a:p>
          </p:txBody>
        </p:sp>
        <p:sp>
          <p:nvSpPr>
            <p:cNvPr id="13" name="CuadroTexto 28"/>
            <p:cNvSpPr txBox="1">
              <a:spLocks noChangeArrowheads="1"/>
            </p:cNvSpPr>
            <p:nvPr/>
          </p:nvSpPr>
          <p:spPr bwMode="auto">
            <a:xfrm>
              <a:off x="4973775" y="8453437"/>
              <a:ext cx="140610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r>
                <a:rPr lang="es-MX" altLang="es-MX" sz="800">
                  <a:latin typeface="Arial" panose="020B0604020202020204" pitchFamily="34" charset="0"/>
                </a:rPr>
                <a:t>15 DE NOVIEMBRE 2014</a:t>
              </a:r>
            </a:p>
          </p:txBody>
        </p:sp>
      </p:grpSp>
      <p:sp>
        <p:nvSpPr>
          <p:cNvPr id="42"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a:t>
            </a:r>
            <a:r>
              <a:rPr lang="es-ES" altLang="es-MX" sz="900" dirty="0" smtClean="0">
                <a:solidFill>
                  <a:srgbClr val="000000"/>
                </a:solidFill>
                <a:latin typeface="Arial" panose="020B0604020202020204" pitchFamily="34" charset="0"/>
              </a:rPr>
              <a:t>06</a:t>
            </a:r>
            <a:endParaRPr lang="es-ES" altLang="es-MX" sz="900" dirty="0">
              <a:solidFill>
                <a:srgbClr val="000000"/>
              </a:solidFill>
              <a:latin typeface="Arial" panose="020B0604020202020204" pitchFamily="34" charset="0"/>
            </a:endParaRPr>
          </a:p>
        </p:txBody>
      </p:sp>
      <p:sp>
        <p:nvSpPr>
          <p:cNvPr id="44" name="26 CuadroTexto"/>
          <p:cNvSpPr txBox="1"/>
          <p:nvPr/>
        </p:nvSpPr>
        <p:spPr bwMode="auto">
          <a:xfrm>
            <a:off x="360363" y="1246188"/>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a:solidFill>
                  <a:srgbClr val="000000"/>
                </a:solidFill>
                <a:latin typeface="Arial"/>
                <a:cs typeface="Arial"/>
              </a:rPr>
              <a:t>  </a:t>
            </a:r>
            <a:r>
              <a:rPr lang="es-ES" sz="900" kern="0" dirty="0">
                <a:solidFill>
                  <a:srgbClr val="000000"/>
                </a:solidFill>
                <a:latin typeface="Arial"/>
                <a:cs typeface="Arial"/>
              </a:rPr>
              <a:t>TITULO DEL PUESTO</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COORDINADOR DE ORIENTACION Y PREVENCION</a:t>
            </a:r>
            <a:endParaRPr lang="es-ES" sz="800" kern="0" dirty="0">
              <a:solidFill>
                <a:srgbClr val="000000"/>
              </a:solidFill>
              <a:latin typeface="Arial"/>
              <a:cs typeface="Arial"/>
            </a:endParaRPr>
          </a:p>
        </p:txBody>
      </p:sp>
      <p:sp>
        <p:nvSpPr>
          <p:cNvPr id="45" name="26 CuadroTexto"/>
          <p:cNvSpPr txBox="1"/>
          <p:nvPr/>
        </p:nvSpPr>
        <p:spPr bwMode="auto">
          <a:xfrm>
            <a:off x="396078" y="1661230"/>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REPORTA A:</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JEFATURA INSTITUTO MUNICIPAL DE LA JUVENTUD</a:t>
            </a:r>
            <a:endParaRPr lang="es-ES" sz="800" kern="0" dirty="0">
              <a:solidFill>
                <a:srgbClr val="000000"/>
              </a:solidFill>
              <a:latin typeface="Arial"/>
              <a:cs typeface="Arial"/>
            </a:endParaRPr>
          </a:p>
        </p:txBody>
      </p:sp>
    </p:spTree>
    <p:extLst>
      <p:ext uri="{BB962C8B-B14F-4D97-AF65-F5344CB8AC3E}">
        <p14:creationId xmlns:p14="http://schemas.microsoft.com/office/powerpoint/2010/main" val="27253471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a:grpSpLocks/>
          </p:cNvGrpSpPr>
          <p:nvPr/>
        </p:nvGrpSpPr>
        <p:grpSpPr bwMode="auto">
          <a:xfrm>
            <a:off x="305673" y="384655"/>
            <a:ext cx="6218238" cy="8643937"/>
            <a:chOff x="332656" y="395288"/>
            <a:chExt cx="6218956" cy="8643937"/>
          </a:xfrm>
        </p:grpSpPr>
        <p:grpSp>
          <p:nvGrpSpPr>
            <p:cNvPr id="3" name="Grupo 27"/>
            <p:cNvGrpSpPr>
              <a:grpSpLocks/>
            </p:cNvGrpSpPr>
            <p:nvPr/>
          </p:nvGrpSpPr>
          <p:grpSpPr bwMode="auto">
            <a:xfrm>
              <a:off x="332656" y="395288"/>
              <a:ext cx="6191251" cy="8643937"/>
              <a:chOff x="332656" y="395536"/>
              <a:chExt cx="6191250" cy="8643938"/>
            </a:xfrm>
          </p:grpSpPr>
          <p:grpSp>
            <p:nvGrpSpPr>
              <p:cNvPr id="17" name="Grupo 3"/>
              <p:cNvGrpSpPr>
                <a:grpSpLocks/>
              </p:cNvGrpSpPr>
              <p:nvPr/>
            </p:nvGrpSpPr>
            <p:grpSpPr bwMode="auto">
              <a:xfrm>
                <a:off x="332656" y="395536"/>
                <a:ext cx="6191250" cy="779462"/>
                <a:chOff x="262376" y="468262"/>
                <a:chExt cx="6191250" cy="779463"/>
              </a:xfrm>
            </p:grpSpPr>
            <p:sp>
              <p:nvSpPr>
                <p:cNvPr id="31"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32"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3"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4"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35"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36"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38"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 name="34 Grupo"/>
              <p:cNvGrpSpPr>
                <a:grpSpLocks/>
              </p:cNvGrpSpPr>
              <p:nvPr/>
            </p:nvGrpSpPr>
            <p:grpSpPr bwMode="auto">
              <a:xfrm>
                <a:off x="475531" y="8021887"/>
                <a:ext cx="5975350" cy="649287"/>
                <a:chOff x="476250" y="8243888"/>
                <a:chExt cx="5975357" cy="649287"/>
              </a:xfrm>
            </p:grpSpPr>
            <p:sp>
              <p:nvSpPr>
                <p:cNvPr id="20"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21"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2"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23"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4"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5"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6"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27"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28"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29"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30"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19"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a:latin typeface="Arial" panose="020B0604020202020204" pitchFamily="34" charset="0"/>
                  </a:rPr>
                  <a:t>22</a:t>
                </a:r>
              </a:p>
            </p:txBody>
          </p:sp>
        </p:grpSp>
        <p:grpSp>
          <p:nvGrpSpPr>
            <p:cNvPr id="4" name="Grupo 46"/>
            <p:cNvGrpSpPr>
              <a:grpSpLocks/>
            </p:cNvGrpSpPr>
            <p:nvPr/>
          </p:nvGrpSpPr>
          <p:grpSpPr bwMode="auto">
            <a:xfrm>
              <a:off x="687388" y="2351087"/>
              <a:ext cx="5724525" cy="5772554"/>
              <a:chOff x="687388" y="2351088"/>
              <a:chExt cx="5724525" cy="5232696"/>
            </a:xfrm>
          </p:grpSpPr>
          <p:sp>
            <p:nvSpPr>
              <p:cNvPr id="12" name="87 CuadroTexto"/>
              <p:cNvSpPr txBox="1">
                <a:spLocks noChangeArrowheads="1"/>
              </p:cNvSpPr>
              <p:nvPr/>
            </p:nvSpPr>
            <p:spPr bwMode="auto">
              <a:xfrm>
                <a:off x="777875" y="2620502"/>
                <a:ext cx="5543550" cy="4963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50000"/>
                  </a:lnSpc>
                  <a:buFont typeface="Arial" panose="020B0604020202020204" pitchFamily="34" charset="0"/>
                  <a:buNone/>
                </a:pPr>
                <a:endParaRPr lang="es-ES" alt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Con fundamentos a la Ley Orgánica del Municipio Libre, Ley Numero 271 de Desarrollo Integral de la Juventud del Estado de Veracruz de Ignacio de la Llave, el Coordinador del Área de Orientación y Prevención. del Instituto Municipal de la Juventud tiene las siguientes funciones</a:t>
                </a:r>
                <a:r>
                  <a:rPr lang="es-MX" sz="1100" dirty="0" smtClean="0">
                    <a:latin typeface="Arial" panose="020B0604020202020204" pitchFamily="34" charset="0"/>
                    <a:cs typeface="Arial" panose="020B0604020202020204" pitchFamily="34" charset="0"/>
                  </a:rPr>
                  <a:t>:</a:t>
                </a:r>
                <a:endParaRPr 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1.  Apoyar al Titular del Instituto en problemáticas de la juventud dentro de la sociedad</a:t>
                </a:r>
                <a:r>
                  <a:rPr lang="es-MX" sz="1100" dirty="0" smtClean="0">
                    <a:latin typeface="Arial" panose="020B0604020202020204" pitchFamily="34" charset="0"/>
                    <a:cs typeface="Arial" panose="020B0604020202020204" pitchFamily="34" charset="0"/>
                  </a:rPr>
                  <a:t>.</a:t>
                </a:r>
                <a:endParaRPr 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2.  Atender  de  forma  profesional  a  los  jóvenes  que  soliciten  asesoría  en  temas específicos.</a:t>
                </a:r>
              </a:p>
              <a:p>
                <a:pPr algn="just">
                  <a:lnSpc>
                    <a:spcPct val="150000"/>
                  </a:lnSpc>
                  <a:buNone/>
                </a:pPr>
                <a:r>
                  <a:rPr lang="es-MX" sz="1100" dirty="0">
                    <a:latin typeface="Arial" panose="020B0604020202020204" pitchFamily="34" charset="0"/>
                    <a:cs typeface="Arial" panose="020B0604020202020204" pitchFamily="34" charset="0"/>
                  </a:rPr>
                  <a:t>3.  Realizar campañas de dentro y fuera de planteles educativos en forma de prevención</a:t>
                </a:r>
                <a:r>
                  <a:rPr lang="es-MX" sz="1100" dirty="0" smtClean="0">
                    <a:latin typeface="Arial" panose="020B0604020202020204" pitchFamily="34" charset="0"/>
                    <a:cs typeface="Arial" panose="020B0604020202020204" pitchFamily="34" charset="0"/>
                  </a:rPr>
                  <a:t>.</a:t>
                </a:r>
                <a:endParaRPr 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4.  Realizar los reportes para entregar al Instituto Municipal de la Juventud de La Antigua y demás que lo soliciten, para el cumplimiento de lo establecido dentro de la ley.</a:t>
                </a:r>
              </a:p>
              <a:p>
                <a:pPr algn="just">
                  <a:lnSpc>
                    <a:spcPct val="150000"/>
                  </a:lnSpc>
                  <a:buNone/>
                </a:pPr>
                <a:r>
                  <a:rPr lang="es-MX" sz="1100" dirty="0">
                    <a:latin typeface="Arial" panose="020B0604020202020204" pitchFamily="34" charset="0"/>
                    <a:cs typeface="Arial" panose="020B0604020202020204" pitchFamily="34" charset="0"/>
                  </a:rPr>
                  <a:t>5.  Registrar y capturar en el formato establecido a las y los jóvenes beneficiados con los programas que implementa el Instituto Municipal de la Juventud de La Antigua.</a:t>
                </a:r>
              </a:p>
              <a:p>
                <a:pPr algn="just">
                  <a:lnSpc>
                    <a:spcPct val="150000"/>
                  </a:lnSpc>
                  <a:buNone/>
                </a:pPr>
                <a:r>
                  <a:rPr lang="es-MX" sz="1100" dirty="0">
                    <a:latin typeface="Arial" panose="020B0604020202020204" pitchFamily="34" charset="0"/>
                    <a:cs typeface="Arial" panose="020B0604020202020204" pitchFamily="34" charset="0"/>
                  </a:rPr>
                  <a:t>6.  Realizar y derivar oficios o solicitudes, cuando el coordinador del Instituto le </a:t>
                </a:r>
                <a:r>
                  <a:rPr lang="es-MX" sz="1100" dirty="0" smtClean="0">
                    <a:latin typeface="Arial" panose="020B0604020202020204" pitchFamily="34" charset="0"/>
                    <a:cs typeface="Arial" panose="020B0604020202020204" pitchFamily="34" charset="0"/>
                  </a:rPr>
                  <a:t>solicite</a:t>
                </a:r>
                <a:endParaRPr 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7.  Proporcionar información a los jóvenes que soliciten apoyo.</a:t>
                </a:r>
              </a:p>
              <a:p>
                <a:pPr algn="just">
                  <a:lnSpc>
                    <a:spcPct val="150000"/>
                  </a:lnSpc>
                  <a:buNone/>
                </a:pPr>
                <a:r>
                  <a:rPr lang="es-MX" sz="1100" dirty="0" smtClean="0">
                    <a:latin typeface="Arial" panose="020B0604020202020204" pitchFamily="34" charset="0"/>
                    <a:cs typeface="Arial" panose="020B0604020202020204" pitchFamily="34" charset="0"/>
                  </a:rPr>
                  <a:t>8.  </a:t>
                </a:r>
                <a:r>
                  <a:rPr lang="es-MX" sz="1100" dirty="0">
                    <a:latin typeface="Arial" panose="020B0604020202020204" pitchFamily="34" charset="0"/>
                    <a:cs typeface="Arial" panose="020B0604020202020204" pitchFamily="34" charset="0"/>
                  </a:rPr>
                  <a:t>Auxiliar a los jóvenes que busquen apoyos y que no sepan realizar una solicitud para beneficio de algún programa, realizándole el oficio de solicitud correspondiente</a:t>
                </a:r>
                <a:r>
                  <a:rPr lang="es-MX" sz="1100" dirty="0" smtClean="0">
                    <a:latin typeface="Arial" panose="020B0604020202020204" pitchFamily="34" charset="0"/>
                    <a:cs typeface="Arial" panose="020B0604020202020204" pitchFamily="34" charset="0"/>
                  </a:rPr>
                  <a:t>.</a:t>
                </a:r>
                <a:endParaRPr lang="es-MX" sz="1100" dirty="0">
                  <a:latin typeface="Arial" panose="020B0604020202020204" pitchFamily="34" charset="0"/>
                  <a:cs typeface="Arial" panose="020B0604020202020204" pitchFamily="34" charset="0"/>
                </a:endParaRPr>
              </a:p>
            </p:txBody>
          </p:sp>
          <p:sp>
            <p:nvSpPr>
              <p:cNvPr id="13" name="35 CuadroTexto"/>
              <p:cNvSpPr txBox="1">
                <a:spLocks noChangeArrowheads="1"/>
              </p:cNvSpPr>
              <p:nvPr/>
            </p:nvSpPr>
            <p:spPr bwMode="auto">
              <a:xfrm>
                <a:off x="849313" y="2700338"/>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s-MX" altLang="es-MX" sz="1800">
                  <a:latin typeface="Arial" panose="020B0604020202020204" pitchFamily="34" charset="0"/>
                </a:endParaRPr>
              </a:p>
            </p:txBody>
          </p:sp>
          <p:sp>
            <p:nvSpPr>
              <p:cNvPr id="14" name="96 CuadroTexto"/>
              <p:cNvSpPr txBox="1">
                <a:spLocks noChangeArrowheads="1"/>
              </p:cNvSpPr>
              <p:nvPr/>
            </p:nvSpPr>
            <p:spPr bwMode="auto">
              <a:xfrm>
                <a:off x="2162175" y="2392363"/>
                <a:ext cx="2559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b="1">
                  <a:solidFill>
                    <a:srgbClr val="000000"/>
                  </a:solidFill>
                  <a:latin typeface="Arial" panose="020B0604020202020204" pitchFamily="34" charset="0"/>
                </a:endParaRPr>
              </a:p>
            </p:txBody>
          </p:sp>
          <p:sp>
            <p:nvSpPr>
              <p:cNvPr id="15" name="95 Rectángulo"/>
              <p:cNvSpPr>
                <a:spLocks noChangeArrowheads="1"/>
              </p:cNvSpPr>
              <p:nvPr/>
            </p:nvSpPr>
            <p:spPr bwMode="auto">
              <a:xfrm>
                <a:off x="687388" y="2351088"/>
                <a:ext cx="5724525" cy="431800"/>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b="1">
                  <a:solidFill>
                    <a:srgbClr val="FFFFFF"/>
                  </a:solidFill>
                  <a:latin typeface="Arial" panose="020B0604020202020204" pitchFamily="34" charset="0"/>
                </a:endParaRPr>
              </a:p>
            </p:txBody>
          </p:sp>
          <p:sp>
            <p:nvSpPr>
              <p:cNvPr id="16" name="CuadroTexto 1"/>
              <p:cNvSpPr txBox="1">
                <a:spLocks noChangeArrowheads="1"/>
              </p:cNvSpPr>
              <p:nvPr/>
            </p:nvSpPr>
            <p:spPr bwMode="auto">
              <a:xfrm>
                <a:off x="2603500" y="2427288"/>
                <a:ext cx="18446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MX" altLang="es-MX" sz="1600" b="1">
                    <a:latin typeface="Arial" panose="020B0604020202020204" pitchFamily="34" charset="0"/>
                  </a:rPr>
                  <a:t>FUNCIONES</a:t>
                </a:r>
              </a:p>
            </p:txBody>
          </p:sp>
        </p:grpSp>
        <p:grpSp>
          <p:nvGrpSpPr>
            <p:cNvPr id="5" name="Grupo 4"/>
            <p:cNvGrpSpPr>
              <a:grpSpLocks/>
            </p:cNvGrpSpPr>
            <p:nvPr/>
          </p:nvGrpSpPr>
          <p:grpSpPr bwMode="auto">
            <a:xfrm>
              <a:off x="360363" y="1263650"/>
              <a:ext cx="6191249" cy="790551"/>
              <a:chOff x="360363" y="1263650"/>
              <a:chExt cx="6191249" cy="790551"/>
            </a:xfrm>
          </p:grpSpPr>
          <p:sp>
            <p:nvSpPr>
              <p:cNvPr id="6" name="4 Rectángulo"/>
              <p:cNvSpPr>
                <a:spLocks noChangeArrowheads="1"/>
              </p:cNvSpPr>
              <p:nvPr/>
            </p:nvSpPr>
            <p:spPr bwMode="auto">
              <a:xfrm>
                <a:off x="360363" y="1263650"/>
                <a:ext cx="6191249" cy="790551"/>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7" name="9 Conector recto"/>
              <p:cNvCxnSpPr>
                <a:cxnSpLocks noChangeShapeType="1"/>
              </p:cNvCxnSpPr>
              <p:nvPr/>
            </p:nvCxnSpPr>
            <p:spPr bwMode="auto">
              <a:xfrm>
                <a:off x="4535487" y="1263650"/>
                <a:ext cx="1588"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8" name="10 Conector recto"/>
              <p:cNvCxnSpPr>
                <a:cxnSpLocks noChangeShapeType="1"/>
              </p:cNvCxnSpPr>
              <p:nvPr/>
            </p:nvCxnSpPr>
            <p:spPr bwMode="auto">
              <a:xfrm>
                <a:off x="2376488" y="1263650"/>
                <a:ext cx="0"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9" name="15 Conector recto"/>
              <p:cNvCxnSpPr>
                <a:cxnSpLocks noChangeShapeType="1"/>
              </p:cNvCxnSpPr>
              <p:nvPr/>
            </p:nvCxnSpPr>
            <p:spPr bwMode="auto">
              <a:xfrm>
                <a:off x="360363" y="1695437"/>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0" name="28 CuadroTexto"/>
              <p:cNvSpPr txBox="1">
                <a:spLocks noChangeArrowheads="1"/>
              </p:cNvSpPr>
              <p:nvPr/>
            </p:nvSpPr>
            <p:spPr bwMode="auto">
              <a:xfrm>
                <a:off x="2376488" y="1406521"/>
                <a:ext cx="19431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150000"/>
                  </a:lnSpc>
                  <a:spcBef>
                    <a:spcPct val="0"/>
                  </a:spcBef>
                  <a:buFontTx/>
                  <a:buNone/>
                </a:pPr>
                <a:r>
                  <a:rPr lang="es-ES" altLang="es-MX" sz="1000" dirty="0">
                    <a:solidFill>
                      <a:srgbClr val="000000"/>
                    </a:solidFill>
                    <a:latin typeface="Arial" panose="020B0604020202020204" pitchFamily="34" charset="0"/>
                  </a:rPr>
                  <a:t>NUMERO DE NIVEL</a:t>
                </a:r>
              </a:p>
              <a:p>
                <a:pPr algn="ctr" eaLnBrk="1" hangingPunct="1">
                  <a:lnSpc>
                    <a:spcPct val="150000"/>
                  </a:lnSpc>
                  <a:spcBef>
                    <a:spcPct val="0"/>
                  </a:spcBef>
                  <a:buFontTx/>
                  <a:buNone/>
                </a:pPr>
                <a:r>
                  <a:rPr lang="es-ES" altLang="es-MX" sz="1000" dirty="0" smtClean="0">
                    <a:solidFill>
                      <a:srgbClr val="000000"/>
                    </a:solidFill>
                    <a:latin typeface="Arial" panose="020B0604020202020204" pitchFamily="34" charset="0"/>
                  </a:rPr>
                  <a:t>SEIS</a:t>
                </a:r>
                <a:endParaRPr lang="es-ES" altLang="es-MX" sz="1000" dirty="0">
                  <a:solidFill>
                    <a:srgbClr val="000000"/>
                  </a:solidFill>
                  <a:latin typeface="Arial" panose="020B0604020202020204" pitchFamily="34" charset="0"/>
                </a:endParaRPr>
              </a:p>
            </p:txBody>
          </p:sp>
          <p:sp>
            <p:nvSpPr>
              <p:cNvPr id="11" name="29 CuadroTexto"/>
              <p:cNvSpPr txBox="1">
                <a:spLocks noChangeArrowheads="1"/>
              </p:cNvSpPr>
              <p:nvPr/>
            </p:nvSpPr>
            <p:spPr bwMode="auto">
              <a:xfrm>
                <a:off x="4464050" y="1335086"/>
                <a:ext cx="2016125" cy="6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900">
                    <a:solidFill>
                      <a:srgbClr val="000000"/>
                    </a:solidFill>
                    <a:latin typeface="Arial" panose="020B0604020202020204" pitchFamily="34" charset="0"/>
                  </a:rPr>
                  <a:t>PERFIL APROBADO</a:t>
                </a:r>
              </a:p>
              <a:p>
                <a:pPr algn="ctr" eaLnBrk="1" hangingPunct="1">
                  <a:spcBef>
                    <a:spcPct val="0"/>
                  </a:spcBef>
                  <a:buFontTx/>
                  <a:buNone/>
                </a:pPr>
                <a:r>
                  <a:rPr lang="es-ES" altLang="es-MX" sz="900">
                    <a:solidFill>
                      <a:srgbClr val="000000"/>
                    </a:solidFill>
                    <a:latin typeface="Arial" panose="020B0604020202020204" pitchFamily="34" charset="0"/>
                  </a:rPr>
                  <a:t>POR:</a:t>
                </a:r>
              </a:p>
              <a:p>
                <a:pPr algn="ctr" eaLnBrk="1" hangingPunct="1">
                  <a:spcBef>
                    <a:spcPct val="0"/>
                  </a:spcBef>
                  <a:buFontTx/>
                  <a:buNone/>
                </a:pPr>
                <a:endParaRPr lang="es-ES" altLang="es-MX" sz="900">
                  <a:solidFill>
                    <a:srgbClr val="000000"/>
                  </a:solidFill>
                  <a:latin typeface="Arial" panose="020B0604020202020204" pitchFamily="34" charset="0"/>
                </a:endParaRPr>
              </a:p>
              <a:p>
                <a:pPr algn="ctr" eaLnBrk="1" hangingPunct="1">
                  <a:spcBef>
                    <a:spcPct val="0"/>
                  </a:spcBef>
                  <a:buFontTx/>
                  <a:buNone/>
                </a:pPr>
                <a:r>
                  <a:rPr lang="es-ES" altLang="es-MX" sz="900">
                    <a:solidFill>
                      <a:srgbClr val="000000"/>
                    </a:solidFill>
                    <a:latin typeface="Arial" panose="020B0604020202020204" pitchFamily="34" charset="0"/>
                  </a:rPr>
                  <a:t>PRESIDENCIA</a:t>
                </a:r>
              </a:p>
            </p:txBody>
          </p:sp>
        </p:grpSp>
      </p:grpSp>
      <p:sp>
        <p:nvSpPr>
          <p:cNvPr id="39" name="23 CuadroTexto"/>
          <p:cNvSpPr txBox="1">
            <a:spLocks noChangeArrowheads="1"/>
          </p:cNvSpPr>
          <p:nvPr/>
        </p:nvSpPr>
        <p:spPr bwMode="auto">
          <a:xfrm>
            <a:off x="4480084" y="706008"/>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a:t>
            </a:r>
            <a:r>
              <a:rPr lang="es-ES" altLang="es-MX" sz="900" dirty="0" smtClean="0">
                <a:solidFill>
                  <a:srgbClr val="000000"/>
                </a:solidFill>
                <a:latin typeface="Arial" panose="020B0604020202020204" pitchFamily="34" charset="0"/>
              </a:rPr>
              <a:t>06</a:t>
            </a:r>
            <a:endParaRPr lang="es-ES" altLang="es-MX" sz="900" dirty="0">
              <a:solidFill>
                <a:srgbClr val="000000"/>
              </a:solidFill>
              <a:latin typeface="Arial" panose="020B0604020202020204" pitchFamily="34" charset="0"/>
            </a:endParaRPr>
          </a:p>
        </p:txBody>
      </p:sp>
      <p:sp>
        <p:nvSpPr>
          <p:cNvPr id="40" name="CuadroTexto 39"/>
          <p:cNvSpPr txBox="1"/>
          <p:nvPr/>
        </p:nvSpPr>
        <p:spPr>
          <a:xfrm>
            <a:off x="4987359" y="8453437"/>
            <a:ext cx="1428741" cy="215444"/>
          </a:xfrm>
          <a:prstGeom prst="rect">
            <a:avLst/>
          </a:prstGeom>
          <a:noFill/>
        </p:spPr>
        <p:txBody>
          <a:bodyPr wrap="square" rtlCol="0">
            <a:spAutoFit/>
          </a:bodyPr>
          <a:lstStyle/>
          <a:p>
            <a:pPr algn="just"/>
            <a:r>
              <a:rPr lang="es-MX" sz="800" dirty="0" smtClean="0">
                <a:latin typeface="Arial" panose="020B0604020202020204" pitchFamily="34" charset="0"/>
                <a:cs typeface="Arial" panose="020B0604020202020204" pitchFamily="34" charset="0"/>
              </a:rPr>
              <a:t>15 DE NOVIEMBRE 2014</a:t>
            </a:r>
            <a:endParaRPr lang="es-MX" sz="800" dirty="0">
              <a:latin typeface="Arial" panose="020B0604020202020204" pitchFamily="34" charset="0"/>
              <a:cs typeface="Arial" panose="020B0604020202020204" pitchFamily="34" charset="0"/>
            </a:endParaRPr>
          </a:p>
        </p:txBody>
      </p:sp>
      <p:sp>
        <p:nvSpPr>
          <p:cNvPr id="42" name="26 CuadroTexto"/>
          <p:cNvSpPr txBox="1"/>
          <p:nvPr/>
        </p:nvSpPr>
        <p:spPr bwMode="auto">
          <a:xfrm>
            <a:off x="360363" y="1246188"/>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a:solidFill>
                  <a:srgbClr val="000000"/>
                </a:solidFill>
                <a:latin typeface="Arial"/>
                <a:cs typeface="Arial"/>
              </a:rPr>
              <a:t>  </a:t>
            </a:r>
            <a:r>
              <a:rPr lang="es-ES" sz="900" kern="0" dirty="0">
                <a:solidFill>
                  <a:srgbClr val="000000"/>
                </a:solidFill>
                <a:latin typeface="Arial"/>
                <a:cs typeface="Arial"/>
              </a:rPr>
              <a:t>TITULO DEL PUESTO</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COORDINADOR DE ORIENTACION Y PREVENCION</a:t>
            </a:r>
            <a:endParaRPr lang="es-ES" sz="800" kern="0" dirty="0">
              <a:solidFill>
                <a:srgbClr val="000000"/>
              </a:solidFill>
              <a:latin typeface="Arial"/>
              <a:cs typeface="Arial"/>
            </a:endParaRPr>
          </a:p>
        </p:txBody>
      </p:sp>
      <p:sp>
        <p:nvSpPr>
          <p:cNvPr id="43" name="26 CuadroTexto"/>
          <p:cNvSpPr txBox="1"/>
          <p:nvPr/>
        </p:nvSpPr>
        <p:spPr bwMode="auto">
          <a:xfrm>
            <a:off x="333376" y="1623462"/>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REPORTA A:</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JEFATURA INSTITUTO MUNICIPAL DE LA JUVENTUD</a:t>
            </a:r>
            <a:endParaRPr lang="es-ES" sz="800" kern="0" dirty="0">
              <a:solidFill>
                <a:srgbClr val="000000"/>
              </a:solidFill>
              <a:latin typeface="Arial"/>
              <a:cs typeface="Arial"/>
            </a:endParaRPr>
          </a:p>
        </p:txBody>
      </p:sp>
    </p:spTree>
    <p:extLst>
      <p:ext uri="{BB962C8B-B14F-4D97-AF65-F5344CB8AC3E}">
        <p14:creationId xmlns:p14="http://schemas.microsoft.com/office/powerpoint/2010/main" val="26383932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upo 24"/>
          <p:cNvGrpSpPr>
            <a:grpSpLocks/>
          </p:cNvGrpSpPr>
          <p:nvPr/>
        </p:nvGrpSpPr>
        <p:grpSpPr bwMode="auto">
          <a:xfrm>
            <a:off x="333375" y="395288"/>
            <a:ext cx="6219825" cy="8643937"/>
            <a:chOff x="332656" y="395288"/>
            <a:chExt cx="6220544" cy="8643937"/>
          </a:xfrm>
        </p:grpSpPr>
        <p:grpSp>
          <p:nvGrpSpPr>
            <p:cNvPr id="40" name="Grupo 27"/>
            <p:cNvGrpSpPr>
              <a:grpSpLocks/>
            </p:cNvGrpSpPr>
            <p:nvPr/>
          </p:nvGrpSpPr>
          <p:grpSpPr bwMode="auto">
            <a:xfrm>
              <a:off x="332656" y="395288"/>
              <a:ext cx="6191251" cy="8643937"/>
              <a:chOff x="332656" y="395536"/>
              <a:chExt cx="6191250" cy="8643938"/>
            </a:xfrm>
          </p:grpSpPr>
          <p:grpSp>
            <p:nvGrpSpPr>
              <p:cNvPr id="57" name="Grupo 44"/>
              <p:cNvGrpSpPr>
                <a:grpSpLocks/>
              </p:cNvGrpSpPr>
              <p:nvPr/>
            </p:nvGrpSpPr>
            <p:grpSpPr bwMode="auto">
              <a:xfrm>
                <a:off x="332656" y="395536"/>
                <a:ext cx="6191250" cy="779462"/>
                <a:chOff x="262376" y="468262"/>
                <a:chExt cx="6191250" cy="779463"/>
              </a:xfrm>
            </p:grpSpPr>
            <p:sp>
              <p:nvSpPr>
                <p:cNvPr id="71"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72"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73"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74"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75"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76"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78"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8" name="34 Grupo"/>
              <p:cNvGrpSpPr>
                <a:grpSpLocks/>
              </p:cNvGrpSpPr>
              <p:nvPr/>
            </p:nvGrpSpPr>
            <p:grpSpPr bwMode="auto">
              <a:xfrm>
                <a:off x="475531" y="8021887"/>
                <a:ext cx="5975350" cy="649287"/>
                <a:chOff x="476250" y="8243888"/>
                <a:chExt cx="5975357" cy="649287"/>
              </a:xfrm>
            </p:grpSpPr>
            <p:sp>
              <p:nvSpPr>
                <p:cNvPr id="60"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61"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62"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63"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64"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65"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66"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67"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68"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69"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70"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59"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dirty="0" smtClean="0">
                    <a:latin typeface="Arial" panose="020B0604020202020204" pitchFamily="34" charset="0"/>
                  </a:rPr>
                  <a:t>23</a:t>
                </a:r>
                <a:endParaRPr lang="es-MX" altLang="es-MX" sz="1200" dirty="0">
                  <a:latin typeface="Arial" panose="020B0604020202020204" pitchFamily="34" charset="0"/>
                </a:endParaRPr>
              </a:p>
            </p:txBody>
          </p:sp>
        </p:grpSp>
        <p:sp>
          <p:nvSpPr>
            <p:cNvPr id="41" name="69 Rectángulo"/>
            <p:cNvSpPr>
              <a:spLocks noChangeArrowheads="1"/>
            </p:cNvSpPr>
            <p:nvPr/>
          </p:nvSpPr>
          <p:spPr bwMode="auto">
            <a:xfrm>
              <a:off x="647701" y="4854467"/>
              <a:ext cx="5724524" cy="431787"/>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sp>
          <p:nvSpPr>
            <p:cNvPr id="42" name="69 Rectángulo"/>
            <p:cNvSpPr>
              <a:spLocks noChangeArrowheads="1"/>
            </p:cNvSpPr>
            <p:nvPr/>
          </p:nvSpPr>
          <p:spPr bwMode="auto">
            <a:xfrm>
              <a:off x="647701" y="2195485"/>
              <a:ext cx="5724524" cy="431787"/>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grpSp>
          <p:nvGrpSpPr>
            <p:cNvPr id="43" name="Grupo 28"/>
            <p:cNvGrpSpPr>
              <a:grpSpLocks/>
            </p:cNvGrpSpPr>
            <p:nvPr/>
          </p:nvGrpSpPr>
          <p:grpSpPr bwMode="auto">
            <a:xfrm>
              <a:off x="360363" y="1263650"/>
              <a:ext cx="6191249" cy="790551"/>
              <a:chOff x="360363" y="1263650"/>
              <a:chExt cx="6191249" cy="790551"/>
            </a:xfrm>
          </p:grpSpPr>
          <p:sp>
            <p:nvSpPr>
              <p:cNvPr id="51" name="4 Rectángulo"/>
              <p:cNvSpPr>
                <a:spLocks noChangeArrowheads="1"/>
              </p:cNvSpPr>
              <p:nvPr/>
            </p:nvSpPr>
            <p:spPr bwMode="auto">
              <a:xfrm>
                <a:off x="360363" y="1263650"/>
                <a:ext cx="6191249" cy="790551"/>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52" name="9 Conector recto"/>
              <p:cNvCxnSpPr>
                <a:cxnSpLocks noChangeShapeType="1"/>
              </p:cNvCxnSpPr>
              <p:nvPr/>
            </p:nvCxnSpPr>
            <p:spPr bwMode="auto">
              <a:xfrm>
                <a:off x="4535487" y="1263650"/>
                <a:ext cx="1588"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53" name="10 Conector recto"/>
              <p:cNvCxnSpPr>
                <a:cxnSpLocks noChangeShapeType="1"/>
              </p:cNvCxnSpPr>
              <p:nvPr/>
            </p:nvCxnSpPr>
            <p:spPr bwMode="auto">
              <a:xfrm>
                <a:off x="2376488" y="1263650"/>
                <a:ext cx="0"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54" name="15 Conector recto"/>
              <p:cNvCxnSpPr>
                <a:cxnSpLocks noChangeShapeType="1"/>
              </p:cNvCxnSpPr>
              <p:nvPr/>
            </p:nvCxnSpPr>
            <p:spPr bwMode="auto">
              <a:xfrm>
                <a:off x="360363" y="1695437"/>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55" name="28 CuadroTexto"/>
              <p:cNvSpPr txBox="1">
                <a:spLocks noChangeArrowheads="1"/>
              </p:cNvSpPr>
              <p:nvPr/>
            </p:nvSpPr>
            <p:spPr bwMode="auto">
              <a:xfrm>
                <a:off x="2376488" y="1406521"/>
                <a:ext cx="19431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150000"/>
                  </a:lnSpc>
                  <a:spcBef>
                    <a:spcPct val="0"/>
                  </a:spcBef>
                  <a:buFontTx/>
                  <a:buNone/>
                </a:pPr>
                <a:r>
                  <a:rPr lang="es-ES" altLang="es-MX" sz="1000" dirty="0">
                    <a:solidFill>
                      <a:srgbClr val="000000"/>
                    </a:solidFill>
                    <a:latin typeface="Arial" panose="020B0604020202020204" pitchFamily="34" charset="0"/>
                  </a:rPr>
                  <a:t>NUMERO DE NIVEL</a:t>
                </a:r>
              </a:p>
              <a:p>
                <a:pPr algn="ctr" eaLnBrk="1" hangingPunct="1">
                  <a:lnSpc>
                    <a:spcPct val="150000"/>
                  </a:lnSpc>
                  <a:spcBef>
                    <a:spcPct val="0"/>
                  </a:spcBef>
                  <a:buFontTx/>
                  <a:buNone/>
                </a:pPr>
                <a:r>
                  <a:rPr lang="es-ES" altLang="es-MX" sz="1000" dirty="0" smtClean="0">
                    <a:solidFill>
                      <a:srgbClr val="000000"/>
                    </a:solidFill>
                    <a:latin typeface="Arial" panose="020B0604020202020204" pitchFamily="34" charset="0"/>
                  </a:rPr>
                  <a:t>SEIS</a:t>
                </a:r>
                <a:endParaRPr lang="es-ES" altLang="es-MX" sz="1000" dirty="0">
                  <a:solidFill>
                    <a:srgbClr val="000000"/>
                  </a:solidFill>
                  <a:latin typeface="Arial" panose="020B0604020202020204" pitchFamily="34" charset="0"/>
                </a:endParaRPr>
              </a:p>
            </p:txBody>
          </p:sp>
          <p:sp>
            <p:nvSpPr>
              <p:cNvPr id="56" name="29 CuadroTexto"/>
              <p:cNvSpPr txBox="1">
                <a:spLocks noChangeArrowheads="1"/>
              </p:cNvSpPr>
              <p:nvPr/>
            </p:nvSpPr>
            <p:spPr bwMode="auto">
              <a:xfrm>
                <a:off x="4464050" y="1335086"/>
                <a:ext cx="2016125" cy="6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900">
                    <a:solidFill>
                      <a:srgbClr val="000000"/>
                    </a:solidFill>
                    <a:latin typeface="Arial" panose="020B0604020202020204" pitchFamily="34" charset="0"/>
                  </a:rPr>
                  <a:t>PERFIL APROBADO</a:t>
                </a:r>
              </a:p>
              <a:p>
                <a:pPr algn="ctr" eaLnBrk="1" hangingPunct="1">
                  <a:spcBef>
                    <a:spcPct val="0"/>
                  </a:spcBef>
                  <a:buFontTx/>
                  <a:buNone/>
                </a:pPr>
                <a:r>
                  <a:rPr lang="es-ES" altLang="es-MX" sz="900">
                    <a:solidFill>
                      <a:srgbClr val="000000"/>
                    </a:solidFill>
                    <a:latin typeface="Arial" panose="020B0604020202020204" pitchFamily="34" charset="0"/>
                  </a:rPr>
                  <a:t>POR:</a:t>
                </a:r>
              </a:p>
              <a:p>
                <a:pPr algn="ctr" eaLnBrk="1" hangingPunct="1">
                  <a:spcBef>
                    <a:spcPct val="0"/>
                  </a:spcBef>
                  <a:buFontTx/>
                  <a:buNone/>
                </a:pPr>
                <a:endParaRPr lang="es-ES" altLang="es-MX" sz="900">
                  <a:solidFill>
                    <a:srgbClr val="000000"/>
                  </a:solidFill>
                  <a:latin typeface="Arial" panose="020B0604020202020204" pitchFamily="34" charset="0"/>
                </a:endParaRPr>
              </a:p>
              <a:p>
                <a:pPr algn="ctr" eaLnBrk="1" hangingPunct="1">
                  <a:spcBef>
                    <a:spcPct val="0"/>
                  </a:spcBef>
                  <a:buFontTx/>
                  <a:buNone/>
                </a:pPr>
                <a:r>
                  <a:rPr lang="es-ES" altLang="es-MX" sz="900">
                    <a:solidFill>
                      <a:srgbClr val="000000"/>
                    </a:solidFill>
                    <a:latin typeface="Arial" panose="020B0604020202020204" pitchFamily="34" charset="0"/>
                  </a:rPr>
                  <a:t>PRESIDENCIA</a:t>
                </a:r>
              </a:p>
            </p:txBody>
          </p:sp>
        </p:grpSp>
        <p:sp>
          <p:nvSpPr>
            <p:cNvPr id="44" name="37 CuadroTexto"/>
            <p:cNvSpPr txBox="1">
              <a:spLocks noChangeArrowheads="1"/>
            </p:cNvSpPr>
            <p:nvPr/>
          </p:nvSpPr>
          <p:spPr bwMode="auto">
            <a:xfrm>
              <a:off x="720051" y="2786063"/>
              <a:ext cx="5833149" cy="1754326"/>
            </a:xfrm>
            <a:prstGeom prst="rect">
              <a:avLst/>
            </a:prstGeom>
            <a:noFill/>
            <a:ln w="9525">
              <a:noFill/>
              <a:miter lim="800000"/>
              <a:headEnd/>
              <a:tailEnd/>
            </a:ln>
          </p:spPr>
          <p:txBody>
            <a:bodyPr>
              <a:spAutoFit/>
            </a:bodyPr>
            <a:lstStyle/>
            <a:p>
              <a:pPr algn="just">
                <a:lnSpc>
                  <a:spcPct val="150000"/>
                </a:lnSpc>
              </a:pPr>
              <a:r>
                <a:rPr lang="es-MX" sz="1200" dirty="0">
                  <a:latin typeface="Arial" panose="020B0604020202020204" pitchFamily="34" charset="0"/>
                  <a:cs typeface="Arial" panose="020B0604020202020204" pitchFamily="34" charset="0"/>
                </a:rPr>
                <a:t>Nombre del puesto:      COORDINADOR DEL AREA DE CIBERNET </a:t>
              </a:r>
              <a:endParaRPr lang="es-MX" sz="1200" dirty="0" smtClean="0">
                <a:latin typeface="Arial" panose="020B0604020202020204" pitchFamily="34" charset="0"/>
                <a:cs typeface="Arial" panose="020B0604020202020204" pitchFamily="34" charset="0"/>
              </a:endParaRPr>
            </a:p>
            <a:p>
              <a:pPr algn="just">
                <a:lnSpc>
                  <a:spcPct val="150000"/>
                </a:lnSpc>
              </a:pPr>
              <a:r>
                <a:rPr lang="es-MX" sz="1200" dirty="0" smtClean="0">
                  <a:latin typeface="Arial" panose="020B0604020202020204" pitchFamily="34" charset="0"/>
                  <a:cs typeface="Arial" panose="020B0604020202020204" pitchFamily="34" charset="0"/>
                </a:rPr>
                <a:t>Dependencia</a:t>
              </a:r>
              <a:r>
                <a:rPr lang="es-MX" sz="1200" dirty="0">
                  <a:latin typeface="Arial" panose="020B0604020202020204" pitchFamily="34" charset="0"/>
                  <a:cs typeface="Arial" panose="020B0604020202020204" pitchFamily="34" charset="0"/>
                </a:rPr>
                <a:t>:               H. Ayuntamiento de la Antigua, Ver.</a:t>
              </a:r>
            </a:p>
            <a:p>
              <a:pPr algn="just">
                <a:lnSpc>
                  <a:spcPct val="150000"/>
                </a:lnSpc>
              </a:pPr>
              <a:r>
                <a:rPr lang="es-MX" sz="1200" dirty="0">
                  <a:latin typeface="Arial" panose="020B0604020202020204" pitchFamily="34" charset="0"/>
                  <a:cs typeface="Arial" panose="020B0604020202020204" pitchFamily="34" charset="0"/>
                </a:rPr>
                <a:t>Área Administrativa:     </a:t>
              </a:r>
              <a:r>
                <a:rPr lang="es-MX" sz="1200" dirty="0" smtClean="0">
                  <a:latin typeface="Arial" panose="020B0604020202020204" pitchFamily="34" charset="0"/>
                  <a:cs typeface="Arial" panose="020B0604020202020204" pitchFamily="34" charset="0"/>
                </a:rPr>
                <a:t>Instituto </a:t>
              </a:r>
              <a:r>
                <a:rPr lang="es-MX" sz="1200" dirty="0">
                  <a:latin typeface="Arial" panose="020B0604020202020204" pitchFamily="34" charset="0"/>
                  <a:cs typeface="Arial" panose="020B0604020202020204" pitchFamily="34" charset="0"/>
                </a:rPr>
                <a:t>Municipal de la </a:t>
              </a:r>
              <a:r>
                <a:rPr lang="es-MX" sz="1200" dirty="0" smtClean="0">
                  <a:latin typeface="Arial" panose="020B0604020202020204" pitchFamily="34" charset="0"/>
                  <a:cs typeface="Arial" panose="020B0604020202020204" pitchFamily="34" charset="0"/>
                </a:rPr>
                <a:t>Juventud</a:t>
              </a:r>
              <a:r>
                <a:rPr lang="es-MX" sz="1200" dirty="0">
                  <a:latin typeface="Arial" panose="020B0604020202020204" pitchFamily="34" charset="0"/>
                  <a:cs typeface="Arial" panose="020B0604020202020204" pitchFamily="34" charset="0"/>
                </a:rPr>
                <a:t> </a:t>
              </a:r>
            </a:p>
            <a:p>
              <a:pPr algn="just">
                <a:lnSpc>
                  <a:spcPct val="150000"/>
                </a:lnSpc>
              </a:pPr>
              <a:r>
                <a:rPr lang="es-MX" sz="1200" dirty="0">
                  <a:latin typeface="Arial" panose="020B0604020202020204" pitchFamily="34" charset="0"/>
                  <a:cs typeface="Arial" panose="020B0604020202020204" pitchFamily="34" charset="0"/>
                </a:rPr>
                <a:t>Ascendente:                 </a:t>
              </a:r>
              <a:r>
                <a:rPr lang="es-MX" sz="1200" dirty="0" smtClean="0">
                  <a:latin typeface="Arial" panose="020B0604020202020204" pitchFamily="34" charset="0"/>
                  <a:cs typeface="Arial" panose="020B0604020202020204" pitchFamily="34" charset="0"/>
                </a:rPr>
                <a:t>Jefatura </a:t>
              </a:r>
              <a:r>
                <a:rPr lang="es-MX" sz="1200" dirty="0">
                  <a:latin typeface="Arial" panose="020B0604020202020204" pitchFamily="34" charset="0"/>
                  <a:cs typeface="Arial" panose="020B0604020202020204" pitchFamily="34" charset="0"/>
                </a:rPr>
                <a:t>Instituto Municipal de la Juventud</a:t>
              </a:r>
            </a:p>
            <a:p>
              <a:pPr algn="just">
                <a:lnSpc>
                  <a:spcPct val="150000"/>
                </a:lnSpc>
              </a:pPr>
              <a:r>
                <a:rPr lang="es-MX" sz="1200" dirty="0">
                  <a:latin typeface="Arial" panose="020B0604020202020204" pitchFamily="34" charset="0"/>
                  <a:cs typeface="Arial" panose="020B0604020202020204" pitchFamily="34" charset="0"/>
                </a:rPr>
                <a:t>Descendente:               </a:t>
              </a:r>
              <a:r>
                <a:rPr lang="es-MX" sz="1200" dirty="0" smtClean="0">
                  <a:latin typeface="Arial" panose="020B0604020202020204" pitchFamily="34" charset="0"/>
                  <a:cs typeface="Arial" panose="020B0604020202020204" pitchFamily="34" charset="0"/>
                </a:rPr>
                <a:t>Ninguno</a:t>
              </a:r>
              <a:r>
                <a:rPr lang="es-MX" sz="1200" dirty="0">
                  <a:latin typeface="Arial" panose="020B0604020202020204" pitchFamily="34" charset="0"/>
                  <a:cs typeface="Arial" panose="020B0604020202020204" pitchFamily="34" charset="0"/>
                </a:rPr>
                <a:t>.</a:t>
              </a:r>
            </a:p>
            <a:p>
              <a:pPr algn="just">
                <a:lnSpc>
                  <a:spcPct val="150000"/>
                </a:lnSpc>
              </a:pPr>
              <a:endParaRPr lang="es-ES" sz="1200" dirty="0">
                <a:solidFill>
                  <a:srgbClr val="000000"/>
                </a:solidFill>
                <a:latin typeface="Arial" panose="020B0604020202020204" pitchFamily="34" charset="0"/>
                <a:cs typeface="Arial" panose="020B0604020202020204" pitchFamily="34" charset="0"/>
              </a:endParaRPr>
            </a:p>
          </p:txBody>
        </p:sp>
        <p:sp>
          <p:nvSpPr>
            <p:cNvPr id="45" name="99 CuadroTexto"/>
            <p:cNvSpPr txBox="1">
              <a:spLocks noChangeArrowheads="1"/>
            </p:cNvSpPr>
            <p:nvPr/>
          </p:nvSpPr>
          <p:spPr bwMode="auto">
            <a:xfrm>
              <a:off x="647701" y="5727566"/>
              <a:ext cx="5545136" cy="2180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50000"/>
                </a:lnSpc>
                <a:buNone/>
              </a:pPr>
              <a:r>
                <a:rPr lang="es-MX" sz="1100" dirty="0">
                  <a:latin typeface="Arial" panose="020B0604020202020204" pitchFamily="34" charset="0"/>
                  <a:cs typeface="Arial" panose="020B0604020202020204" pitchFamily="34" charset="0"/>
                </a:rPr>
                <a:t> </a:t>
              </a:r>
            </a:p>
            <a:p>
              <a:pPr algn="just">
                <a:lnSpc>
                  <a:spcPct val="150000"/>
                </a:lnSpc>
                <a:buNone/>
              </a:pPr>
              <a:r>
                <a:rPr lang="es-MX" sz="1100" dirty="0">
                  <a:latin typeface="Arial" panose="020B0604020202020204" pitchFamily="34" charset="0"/>
                  <a:cs typeface="Arial" panose="020B0604020202020204" pitchFamily="34" charset="0"/>
                </a:rPr>
                <a:t>Auxiliar al coordinador a realizar trabajos operativos en la investigación de las necesidades de los jóvenes dentro del Municipio. Dar el resultado de los trabajos al Titular del Instituto para realizar la iniciativa de proyectos que resuelvan las necesidades de los jóvenes y posterior supervisar las acciones.</a:t>
              </a:r>
            </a:p>
            <a:p>
              <a:pPr algn="just">
                <a:lnSpc>
                  <a:spcPct val="150000"/>
                </a:lnSpc>
                <a:spcBef>
                  <a:spcPct val="0"/>
                </a:spcBef>
                <a:buNone/>
              </a:pPr>
              <a:endParaRPr lang="es-MX" altLang="es-MX" sz="1100" dirty="0">
                <a:latin typeface="Arial" panose="020B0604020202020204" pitchFamily="34" charset="0"/>
                <a:cs typeface="Arial" panose="020B0604020202020204" pitchFamily="34" charset="0"/>
              </a:endParaRPr>
            </a:p>
            <a:p>
              <a:pPr algn="just" eaLnBrk="1" hangingPunct="1">
                <a:lnSpc>
                  <a:spcPct val="150000"/>
                </a:lnSpc>
                <a:spcBef>
                  <a:spcPct val="0"/>
                </a:spcBef>
                <a:buFont typeface="Arial" panose="020B0604020202020204" pitchFamily="34" charset="0"/>
                <a:buNone/>
              </a:pPr>
              <a:endParaRPr lang="es-MX" altLang="es-MX" sz="1100" dirty="0">
                <a:latin typeface="Arial" panose="020B0604020202020204" pitchFamily="34" charset="0"/>
                <a:cs typeface="Arial" panose="020B0604020202020204" pitchFamily="34" charset="0"/>
              </a:endParaRPr>
            </a:p>
            <a:p>
              <a:pPr algn="just" eaLnBrk="1" hangingPunct="1">
                <a:lnSpc>
                  <a:spcPct val="150000"/>
                </a:lnSpc>
                <a:spcBef>
                  <a:spcPct val="0"/>
                </a:spcBef>
                <a:buFont typeface="Arial" panose="020B0604020202020204" pitchFamily="34" charset="0"/>
                <a:buNone/>
              </a:pPr>
              <a:endParaRPr lang="es-ES" altLang="es-MX" sz="1200" dirty="0">
                <a:latin typeface="Arial" panose="020B0604020202020204" pitchFamily="34" charset="0"/>
                <a:cs typeface="Arial" panose="020B0604020202020204" pitchFamily="34" charset="0"/>
              </a:endParaRPr>
            </a:p>
          </p:txBody>
        </p:sp>
        <p:sp>
          <p:nvSpPr>
            <p:cNvPr id="46" name="96 CuadroTexto"/>
            <p:cNvSpPr txBox="1">
              <a:spLocks noChangeArrowheads="1"/>
            </p:cNvSpPr>
            <p:nvPr/>
          </p:nvSpPr>
          <p:spPr bwMode="auto">
            <a:xfrm>
              <a:off x="2192338" y="2251045"/>
              <a:ext cx="2559050" cy="30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a:solidFill>
                  <a:srgbClr val="000000"/>
                </a:solidFill>
              </a:endParaRPr>
            </a:p>
          </p:txBody>
        </p:sp>
        <p:sp>
          <p:nvSpPr>
            <p:cNvPr id="47" name="38 CuadroTexto"/>
            <p:cNvSpPr txBox="1">
              <a:spLocks noChangeArrowheads="1"/>
            </p:cNvSpPr>
            <p:nvPr/>
          </p:nvSpPr>
          <p:spPr bwMode="auto">
            <a:xfrm>
              <a:off x="2376488" y="2222471"/>
              <a:ext cx="2376488" cy="338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600" b="1">
                  <a:solidFill>
                    <a:srgbClr val="000000"/>
                  </a:solidFill>
                  <a:latin typeface="Arial" panose="020B0604020202020204" pitchFamily="34" charset="0"/>
                </a:rPr>
                <a:t>IDENTIFICACION</a:t>
              </a:r>
            </a:p>
          </p:txBody>
        </p:sp>
        <p:sp>
          <p:nvSpPr>
            <p:cNvPr id="48" name="96 CuadroTexto"/>
            <p:cNvSpPr txBox="1">
              <a:spLocks noChangeArrowheads="1"/>
            </p:cNvSpPr>
            <p:nvPr/>
          </p:nvSpPr>
          <p:spPr bwMode="auto">
            <a:xfrm>
              <a:off x="2192338" y="4968764"/>
              <a:ext cx="2559050" cy="30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a:solidFill>
                  <a:srgbClr val="000000"/>
                </a:solidFill>
              </a:endParaRPr>
            </a:p>
          </p:txBody>
        </p:sp>
        <p:sp>
          <p:nvSpPr>
            <p:cNvPr id="49" name="41 CuadroTexto"/>
            <p:cNvSpPr txBox="1">
              <a:spLocks noChangeArrowheads="1"/>
            </p:cNvSpPr>
            <p:nvPr/>
          </p:nvSpPr>
          <p:spPr bwMode="auto">
            <a:xfrm>
              <a:off x="2716213" y="4938603"/>
              <a:ext cx="1512888" cy="33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600" b="1">
                  <a:solidFill>
                    <a:srgbClr val="000000"/>
                  </a:solidFill>
                  <a:latin typeface="Arial" panose="020B0604020202020204" pitchFamily="34" charset="0"/>
                </a:rPr>
                <a:t>OBJETIVO</a:t>
              </a:r>
            </a:p>
          </p:txBody>
        </p:sp>
        <p:sp>
          <p:nvSpPr>
            <p:cNvPr id="50" name="CuadroTexto 28"/>
            <p:cNvSpPr txBox="1">
              <a:spLocks noChangeArrowheads="1"/>
            </p:cNvSpPr>
            <p:nvPr/>
          </p:nvSpPr>
          <p:spPr bwMode="auto">
            <a:xfrm>
              <a:off x="4973775" y="8453437"/>
              <a:ext cx="140610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r>
                <a:rPr lang="es-MX" altLang="es-MX" sz="800">
                  <a:latin typeface="Arial" panose="020B0604020202020204" pitchFamily="34" charset="0"/>
                </a:rPr>
                <a:t>15 DE NOVIEMBRE 2014</a:t>
              </a:r>
            </a:p>
          </p:txBody>
        </p:sp>
      </p:grpSp>
      <p:sp>
        <p:nvSpPr>
          <p:cNvPr id="79"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a:t>
            </a:r>
            <a:r>
              <a:rPr lang="es-ES" altLang="es-MX" sz="900" dirty="0" smtClean="0">
                <a:solidFill>
                  <a:srgbClr val="000000"/>
                </a:solidFill>
                <a:latin typeface="Arial" panose="020B0604020202020204" pitchFamily="34" charset="0"/>
              </a:rPr>
              <a:t>07</a:t>
            </a:r>
            <a:endParaRPr lang="es-ES" altLang="es-MX" sz="900" dirty="0">
              <a:solidFill>
                <a:srgbClr val="000000"/>
              </a:solidFill>
              <a:latin typeface="Arial" panose="020B0604020202020204" pitchFamily="34" charset="0"/>
            </a:endParaRPr>
          </a:p>
        </p:txBody>
      </p:sp>
      <p:sp>
        <p:nvSpPr>
          <p:cNvPr id="80" name="26 CuadroTexto"/>
          <p:cNvSpPr txBox="1"/>
          <p:nvPr/>
        </p:nvSpPr>
        <p:spPr bwMode="auto">
          <a:xfrm>
            <a:off x="360363" y="1246188"/>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a:solidFill>
                  <a:srgbClr val="000000"/>
                </a:solidFill>
                <a:latin typeface="Arial"/>
                <a:cs typeface="Arial"/>
              </a:rPr>
              <a:t>  </a:t>
            </a:r>
            <a:r>
              <a:rPr lang="es-ES" sz="900" kern="0" dirty="0">
                <a:solidFill>
                  <a:srgbClr val="000000"/>
                </a:solidFill>
                <a:latin typeface="Arial"/>
                <a:cs typeface="Arial"/>
              </a:rPr>
              <a:t>TITULO DEL PUESTO</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COORDINADOR DEL AREA DE CIBERNET </a:t>
            </a:r>
            <a:endParaRPr lang="es-ES" sz="800" kern="0" dirty="0">
              <a:solidFill>
                <a:srgbClr val="000000"/>
              </a:solidFill>
              <a:latin typeface="Arial"/>
              <a:cs typeface="Arial"/>
            </a:endParaRPr>
          </a:p>
        </p:txBody>
      </p:sp>
      <p:sp>
        <p:nvSpPr>
          <p:cNvPr id="81" name="26 CuadroTexto"/>
          <p:cNvSpPr txBox="1"/>
          <p:nvPr/>
        </p:nvSpPr>
        <p:spPr bwMode="auto">
          <a:xfrm>
            <a:off x="333375" y="1656543"/>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REPORTA A:</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JEFATURA INSTITUTO MUNICIPAL DE LA JUVENTUD</a:t>
            </a:r>
            <a:endParaRPr lang="es-ES" sz="800" kern="0" dirty="0">
              <a:solidFill>
                <a:srgbClr val="000000"/>
              </a:solidFill>
              <a:latin typeface="Arial"/>
              <a:cs typeface="Arial"/>
            </a:endParaRPr>
          </a:p>
        </p:txBody>
      </p:sp>
    </p:spTree>
    <p:extLst>
      <p:ext uri="{BB962C8B-B14F-4D97-AF65-F5344CB8AC3E}">
        <p14:creationId xmlns:p14="http://schemas.microsoft.com/office/powerpoint/2010/main" val="31847668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a:grpSpLocks/>
          </p:cNvGrpSpPr>
          <p:nvPr/>
        </p:nvGrpSpPr>
        <p:grpSpPr bwMode="auto">
          <a:xfrm>
            <a:off x="333375" y="395289"/>
            <a:ext cx="6218238" cy="8643937"/>
            <a:chOff x="332656" y="395288"/>
            <a:chExt cx="6218956" cy="8643937"/>
          </a:xfrm>
        </p:grpSpPr>
        <p:grpSp>
          <p:nvGrpSpPr>
            <p:cNvPr id="3" name="Grupo 27"/>
            <p:cNvGrpSpPr>
              <a:grpSpLocks/>
            </p:cNvGrpSpPr>
            <p:nvPr/>
          </p:nvGrpSpPr>
          <p:grpSpPr bwMode="auto">
            <a:xfrm>
              <a:off x="332656" y="395288"/>
              <a:ext cx="6191251" cy="8643937"/>
              <a:chOff x="332656" y="395536"/>
              <a:chExt cx="6191250" cy="8643938"/>
            </a:xfrm>
          </p:grpSpPr>
          <p:grpSp>
            <p:nvGrpSpPr>
              <p:cNvPr id="17" name="Grupo 3"/>
              <p:cNvGrpSpPr>
                <a:grpSpLocks/>
              </p:cNvGrpSpPr>
              <p:nvPr/>
            </p:nvGrpSpPr>
            <p:grpSpPr bwMode="auto">
              <a:xfrm>
                <a:off x="332656" y="395536"/>
                <a:ext cx="6191250" cy="779462"/>
                <a:chOff x="262376" y="468262"/>
                <a:chExt cx="6191250" cy="779463"/>
              </a:xfrm>
            </p:grpSpPr>
            <p:sp>
              <p:nvSpPr>
                <p:cNvPr id="31"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32"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3"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4"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35"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36"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38"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 name="34 Grupo"/>
              <p:cNvGrpSpPr>
                <a:grpSpLocks/>
              </p:cNvGrpSpPr>
              <p:nvPr/>
            </p:nvGrpSpPr>
            <p:grpSpPr bwMode="auto">
              <a:xfrm>
                <a:off x="475531" y="8021887"/>
                <a:ext cx="5975350" cy="649287"/>
                <a:chOff x="476250" y="8243888"/>
                <a:chExt cx="5975357" cy="649287"/>
              </a:xfrm>
            </p:grpSpPr>
            <p:sp>
              <p:nvSpPr>
                <p:cNvPr id="20"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21"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2"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23"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4"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5"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6"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27"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28"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29"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30"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19"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dirty="0" smtClean="0">
                    <a:latin typeface="Arial" panose="020B0604020202020204" pitchFamily="34" charset="0"/>
                  </a:rPr>
                  <a:t>24</a:t>
                </a:r>
                <a:endParaRPr lang="es-MX" altLang="es-MX" sz="1200" dirty="0">
                  <a:latin typeface="Arial" panose="020B0604020202020204" pitchFamily="34" charset="0"/>
                </a:endParaRPr>
              </a:p>
            </p:txBody>
          </p:sp>
        </p:grpSp>
        <p:grpSp>
          <p:nvGrpSpPr>
            <p:cNvPr id="4" name="Grupo 46"/>
            <p:cNvGrpSpPr>
              <a:grpSpLocks/>
            </p:cNvGrpSpPr>
            <p:nvPr/>
          </p:nvGrpSpPr>
          <p:grpSpPr bwMode="auto">
            <a:xfrm>
              <a:off x="687388" y="2351087"/>
              <a:ext cx="5724525" cy="5932432"/>
              <a:chOff x="687388" y="2351088"/>
              <a:chExt cx="5724525" cy="5377619"/>
            </a:xfrm>
          </p:grpSpPr>
          <p:sp>
            <p:nvSpPr>
              <p:cNvPr id="12" name="87 CuadroTexto"/>
              <p:cNvSpPr txBox="1">
                <a:spLocks noChangeArrowheads="1"/>
              </p:cNvSpPr>
              <p:nvPr/>
            </p:nvSpPr>
            <p:spPr bwMode="auto">
              <a:xfrm>
                <a:off x="777875" y="2765427"/>
                <a:ext cx="5543550" cy="4963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50000"/>
                  </a:lnSpc>
                  <a:buNone/>
                </a:pPr>
                <a:r>
                  <a:rPr lang="es-MX" sz="1100" dirty="0" smtClean="0">
                    <a:latin typeface="Arial" panose="020B0604020202020204" pitchFamily="34" charset="0"/>
                    <a:cs typeface="Arial" panose="020B0604020202020204" pitchFamily="34" charset="0"/>
                  </a:rPr>
                  <a:t>Con </a:t>
                </a:r>
                <a:r>
                  <a:rPr lang="es-MX" sz="1100" dirty="0">
                    <a:latin typeface="Arial" panose="020B0604020202020204" pitchFamily="34" charset="0"/>
                    <a:cs typeface="Arial" panose="020B0604020202020204" pitchFamily="34" charset="0"/>
                  </a:rPr>
                  <a:t>fundamentos a la Ley Orgánica del Municipio Libre, Ley Numero 271 de Desarrollo Integral de la Juventud del Estado de Veracruz de Ignacio de la Llave, el Coordinador del Área de </a:t>
                </a:r>
                <a:r>
                  <a:rPr lang="es-MX" sz="1100" dirty="0" err="1">
                    <a:latin typeface="Arial" panose="020B0604020202020204" pitchFamily="34" charset="0"/>
                    <a:cs typeface="Arial" panose="020B0604020202020204" pitchFamily="34" charset="0"/>
                  </a:rPr>
                  <a:t>Cibernet</a:t>
                </a:r>
                <a:r>
                  <a:rPr lang="es-MX" sz="1100" dirty="0">
                    <a:latin typeface="Arial" panose="020B0604020202020204" pitchFamily="34" charset="0"/>
                    <a:cs typeface="Arial" panose="020B0604020202020204" pitchFamily="34" charset="0"/>
                  </a:rPr>
                  <a:t> del Instituto Municipal de la Juventud tiene las siguientes funciones</a:t>
                </a:r>
                <a:r>
                  <a:rPr lang="es-MX" sz="1100" dirty="0" smtClean="0">
                    <a:latin typeface="Arial" panose="020B0604020202020204" pitchFamily="34" charset="0"/>
                    <a:cs typeface="Arial" panose="020B0604020202020204" pitchFamily="34" charset="0"/>
                  </a:rPr>
                  <a:t>:</a:t>
                </a:r>
                <a:endParaRPr 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1.  Proporcionar ayuda a jóvenes que soliciten el apoyo del área de </a:t>
                </a:r>
                <a:r>
                  <a:rPr lang="es-MX" sz="1100" dirty="0" err="1">
                    <a:latin typeface="Arial" panose="020B0604020202020204" pitchFamily="34" charset="0"/>
                    <a:cs typeface="Arial" panose="020B0604020202020204" pitchFamily="34" charset="0"/>
                  </a:rPr>
                  <a:t>C</a:t>
                </a:r>
                <a:r>
                  <a:rPr lang="es-MX" sz="1100" dirty="0" err="1" smtClean="0">
                    <a:latin typeface="Arial" panose="020B0604020202020204" pitchFamily="34" charset="0"/>
                    <a:cs typeface="Arial" panose="020B0604020202020204" pitchFamily="34" charset="0"/>
                  </a:rPr>
                  <a:t>ibernet</a:t>
                </a:r>
                <a:r>
                  <a:rPr lang="es-MX" sz="1100" dirty="0" smtClean="0">
                    <a:latin typeface="Arial" panose="020B0604020202020204" pitchFamily="34" charset="0"/>
                    <a:cs typeface="Arial" panose="020B0604020202020204" pitchFamily="34" charset="0"/>
                  </a:rPr>
                  <a:t> </a:t>
                </a:r>
                <a:r>
                  <a:rPr lang="es-MX" sz="1100" dirty="0">
                    <a:latin typeface="Arial" panose="020B0604020202020204" pitchFamily="34" charset="0"/>
                    <a:cs typeface="Arial" panose="020B0604020202020204" pitchFamily="34" charset="0"/>
                  </a:rPr>
                  <a:t>dentro </a:t>
                </a:r>
                <a:r>
                  <a:rPr lang="es-MX" sz="1100" dirty="0" smtClean="0">
                    <a:latin typeface="Arial" panose="020B0604020202020204" pitchFamily="34" charset="0"/>
                    <a:cs typeface="Arial" panose="020B0604020202020204" pitchFamily="34" charset="0"/>
                  </a:rPr>
                  <a:t>del Instituto.</a:t>
                </a:r>
                <a:r>
                  <a:rPr lang="es-MX" sz="1100" dirty="0">
                    <a:latin typeface="Arial" panose="020B0604020202020204" pitchFamily="34" charset="0"/>
                    <a:cs typeface="Arial" panose="020B0604020202020204" pitchFamily="34" charset="0"/>
                  </a:rPr>
                  <a:t> </a:t>
                </a:r>
              </a:p>
              <a:p>
                <a:pPr algn="just">
                  <a:lnSpc>
                    <a:spcPct val="150000"/>
                  </a:lnSpc>
                  <a:buNone/>
                </a:pPr>
                <a:r>
                  <a:rPr lang="es-MX" sz="1100" dirty="0">
                    <a:latin typeface="Arial" panose="020B0604020202020204" pitchFamily="34" charset="0"/>
                    <a:cs typeface="Arial" panose="020B0604020202020204" pitchFamily="34" charset="0"/>
                  </a:rPr>
                  <a:t>2.  Capacitar a jóvenes en materia de informática si lo </a:t>
                </a:r>
                <a:r>
                  <a:rPr lang="es-MX" sz="1100" dirty="0" smtClean="0">
                    <a:latin typeface="Arial" panose="020B0604020202020204" pitchFamily="34" charset="0"/>
                    <a:cs typeface="Arial" panose="020B0604020202020204" pitchFamily="34" charset="0"/>
                  </a:rPr>
                  <a:t>solicitan</a:t>
                </a:r>
                <a:endParaRPr 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3.  Apoyar al coordinador en la organización administrativa, para llevar el control correcto de la documentación que se tiene a resguardo.</a:t>
                </a:r>
              </a:p>
              <a:p>
                <a:pPr algn="just">
                  <a:lnSpc>
                    <a:spcPct val="150000"/>
                  </a:lnSpc>
                  <a:buNone/>
                </a:pPr>
                <a:r>
                  <a:rPr lang="es-MX" sz="1100" dirty="0">
                    <a:latin typeface="Arial" panose="020B0604020202020204" pitchFamily="34" charset="0"/>
                    <a:cs typeface="Arial" panose="020B0604020202020204" pitchFamily="34" charset="0"/>
                  </a:rPr>
                  <a:t>4.  Realizar los reportes para entregar al Instituto Municipal de la Juventud de La Antigua y demás que lo soliciten, para el cumplimiento de lo establecido dentro de la ley.</a:t>
                </a:r>
              </a:p>
              <a:p>
                <a:pPr algn="just">
                  <a:lnSpc>
                    <a:spcPct val="150000"/>
                  </a:lnSpc>
                  <a:buNone/>
                </a:pPr>
                <a:r>
                  <a:rPr lang="es-MX" sz="1100" dirty="0">
                    <a:latin typeface="Arial" panose="020B0604020202020204" pitchFamily="34" charset="0"/>
                    <a:cs typeface="Arial" panose="020B0604020202020204" pitchFamily="34" charset="0"/>
                  </a:rPr>
                  <a:t>5.  Registrar y capturar en el formato establecido a las y los jóvenes beneficiados con los programas que implementa el Instituto Municipal de la Juventud de La Antigua.</a:t>
                </a:r>
              </a:p>
              <a:p>
                <a:pPr algn="just">
                  <a:lnSpc>
                    <a:spcPct val="150000"/>
                  </a:lnSpc>
                  <a:buNone/>
                </a:pPr>
                <a:r>
                  <a:rPr lang="es-MX" sz="1100" dirty="0">
                    <a:latin typeface="Arial" panose="020B0604020202020204" pitchFamily="34" charset="0"/>
                    <a:cs typeface="Arial" panose="020B0604020202020204" pitchFamily="34" charset="0"/>
                  </a:rPr>
                  <a:t>6.  Realizar y derivar oficios o solicitudes, cuando el coordinador del Instituto le </a:t>
                </a:r>
                <a:r>
                  <a:rPr lang="es-MX" sz="1100" dirty="0" smtClean="0">
                    <a:latin typeface="Arial" panose="020B0604020202020204" pitchFamily="34" charset="0"/>
                    <a:cs typeface="Arial" panose="020B0604020202020204" pitchFamily="34" charset="0"/>
                  </a:rPr>
                  <a:t>solicite</a:t>
                </a:r>
                <a:r>
                  <a:rPr lang="es-MX" sz="1100" dirty="0">
                    <a:latin typeface="Arial" panose="020B0604020202020204" pitchFamily="34" charset="0"/>
                    <a:cs typeface="Arial" panose="020B0604020202020204" pitchFamily="34" charset="0"/>
                  </a:rPr>
                  <a:t> </a:t>
                </a:r>
              </a:p>
              <a:p>
                <a:pPr algn="just">
                  <a:lnSpc>
                    <a:spcPct val="150000"/>
                  </a:lnSpc>
                  <a:buNone/>
                </a:pPr>
                <a:r>
                  <a:rPr lang="es-MX" sz="1100" dirty="0">
                    <a:latin typeface="Arial" panose="020B0604020202020204" pitchFamily="34" charset="0"/>
                    <a:cs typeface="Arial" panose="020B0604020202020204" pitchFamily="34" charset="0"/>
                  </a:rPr>
                  <a:t>7.  Proporcionar información a los jóvenes que soliciten apoyo.</a:t>
                </a:r>
              </a:p>
              <a:p>
                <a:pPr algn="just">
                  <a:lnSpc>
                    <a:spcPct val="150000"/>
                  </a:lnSpc>
                  <a:buNone/>
                </a:pPr>
                <a:r>
                  <a:rPr lang="es-MX" sz="1100" dirty="0" smtClean="0">
                    <a:latin typeface="Arial" panose="020B0604020202020204" pitchFamily="34" charset="0"/>
                    <a:cs typeface="Arial" panose="020B0604020202020204" pitchFamily="34" charset="0"/>
                  </a:rPr>
                  <a:t>8. Auxiliar </a:t>
                </a:r>
                <a:r>
                  <a:rPr lang="es-MX" sz="1100" dirty="0">
                    <a:latin typeface="Arial" panose="020B0604020202020204" pitchFamily="34" charset="0"/>
                    <a:cs typeface="Arial" panose="020B0604020202020204" pitchFamily="34" charset="0"/>
                  </a:rPr>
                  <a:t>a los jóvenes que busquen apoyos y que no sepan realizar una solicitud para beneficio de algún programa, realizándole el oficio de solicitud correspondiente.</a:t>
                </a:r>
                <a:endParaRPr lang="es-MX" altLang="es-MX" sz="1100" dirty="0">
                  <a:latin typeface="Arial" panose="020B0604020202020204" pitchFamily="34" charset="0"/>
                  <a:cs typeface="Arial" panose="020B0604020202020204" pitchFamily="34" charset="0"/>
                </a:endParaRPr>
              </a:p>
              <a:p>
                <a:pPr algn="just">
                  <a:lnSpc>
                    <a:spcPct val="150000"/>
                  </a:lnSpc>
                  <a:buFont typeface="Arial" panose="020B0604020202020204" pitchFamily="34" charset="0"/>
                  <a:buNone/>
                </a:pPr>
                <a:endParaRPr lang="es-MX" altLang="es-MX" sz="1100" dirty="0">
                  <a:latin typeface="Arial" panose="020B0604020202020204" pitchFamily="34" charset="0"/>
                  <a:cs typeface="Arial" panose="020B0604020202020204" pitchFamily="34" charset="0"/>
                </a:endParaRPr>
              </a:p>
            </p:txBody>
          </p:sp>
          <p:sp>
            <p:nvSpPr>
              <p:cNvPr id="13" name="35 CuadroTexto"/>
              <p:cNvSpPr txBox="1">
                <a:spLocks noChangeArrowheads="1"/>
              </p:cNvSpPr>
              <p:nvPr/>
            </p:nvSpPr>
            <p:spPr bwMode="auto">
              <a:xfrm>
                <a:off x="849313" y="2700338"/>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s-MX" altLang="es-MX" sz="1800">
                  <a:latin typeface="Arial" panose="020B0604020202020204" pitchFamily="34" charset="0"/>
                </a:endParaRPr>
              </a:p>
            </p:txBody>
          </p:sp>
          <p:sp>
            <p:nvSpPr>
              <p:cNvPr id="14" name="96 CuadroTexto"/>
              <p:cNvSpPr txBox="1">
                <a:spLocks noChangeArrowheads="1"/>
              </p:cNvSpPr>
              <p:nvPr/>
            </p:nvSpPr>
            <p:spPr bwMode="auto">
              <a:xfrm>
                <a:off x="2162175" y="2392363"/>
                <a:ext cx="2559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b="1">
                  <a:solidFill>
                    <a:srgbClr val="000000"/>
                  </a:solidFill>
                  <a:latin typeface="Arial" panose="020B0604020202020204" pitchFamily="34" charset="0"/>
                </a:endParaRPr>
              </a:p>
            </p:txBody>
          </p:sp>
          <p:sp>
            <p:nvSpPr>
              <p:cNvPr id="15" name="95 Rectángulo"/>
              <p:cNvSpPr>
                <a:spLocks noChangeArrowheads="1"/>
              </p:cNvSpPr>
              <p:nvPr/>
            </p:nvSpPr>
            <p:spPr bwMode="auto">
              <a:xfrm>
                <a:off x="687388" y="2351088"/>
                <a:ext cx="5724525" cy="431800"/>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b="1">
                  <a:solidFill>
                    <a:srgbClr val="FFFFFF"/>
                  </a:solidFill>
                  <a:latin typeface="Arial" panose="020B0604020202020204" pitchFamily="34" charset="0"/>
                </a:endParaRPr>
              </a:p>
            </p:txBody>
          </p:sp>
          <p:sp>
            <p:nvSpPr>
              <p:cNvPr id="16" name="CuadroTexto 1"/>
              <p:cNvSpPr txBox="1">
                <a:spLocks noChangeArrowheads="1"/>
              </p:cNvSpPr>
              <p:nvPr/>
            </p:nvSpPr>
            <p:spPr bwMode="auto">
              <a:xfrm>
                <a:off x="2603500" y="2427288"/>
                <a:ext cx="18446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MX" altLang="es-MX" sz="1600" b="1">
                    <a:latin typeface="Arial" panose="020B0604020202020204" pitchFamily="34" charset="0"/>
                  </a:rPr>
                  <a:t>FUNCIONES</a:t>
                </a:r>
              </a:p>
            </p:txBody>
          </p:sp>
        </p:grpSp>
        <p:grpSp>
          <p:nvGrpSpPr>
            <p:cNvPr id="5" name="Grupo 4"/>
            <p:cNvGrpSpPr>
              <a:grpSpLocks/>
            </p:cNvGrpSpPr>
            <p:nvPr/>
          </p:nvGrpSpPr>
          <p:grpSpPr bwMode="auto">
            <a:xfrm>
              <a:off x="360363" y="1263650"/>
              <a:ext cx="6191249" cy="790551"/>
              <a:chOff x="360363" y="1263650"/>
              <a:chExt cx="6191249" cy="790551"/>
            </a:xfrm>
          </p:grpSpPr>
          <p:sp>
            <p:nvSpPr>
              <p:cNvPr id="6" name="4 Rectángulo"/>
              <p:cNvSpPr>
                <a:spLocks noChangeArrowheads="1"/>
              </p:cNvSpPr>
              <p:nvPr/>
            </p:nvSpPr>
            <p:spPr bwMode="auto">
              <a:xfrm>
                <a:off x="360363" y="1263650"/>
                <a:ext cx="6191249" cy="790551"/>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7" name="9 Conector recto"/>
              <p:cNvCxnSpPr>
                <a:cxnSpLocks noChangeShapeType="1"/>
              </p:cNvCxnSpPr>
              <p:nvPr/>
            </p:nvCxnSpPr>
            <p:spPr bwMode="auto">
              <a:xfrm>
                <a:off x="4535487" y="1263650"/>
                <a:ext cx="1588"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8" name="10 Conector recto"/>
              <p:cNvCxnSpPr>
                <a:cxnSpLocks noChangeShapeType="1"/>
              </p:cNvCxnSpPr>
              <p:nvPr/>
            </p:nvCxnSpPr>
            <p:spPr bwMode="auto">
              <a:xfrm>
                <a:off x="2376488" y="1263650"/>
                <a:ext cx="0"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9" name="15 Conector recto"/>
              <p:cNvCxnSpPr>
                <a:cxnSpLocks noChangeShapeType="1"/>
              </p:cNvCxnSpPr>
              <p:nvPr/>
            </p:nvCxnSpPr>
            <p:spPr bwMode="auto">
              <a:xfrm>
                <a:off x="360363" y="1695437"/>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0" name="28 CuadroTexto"/>
              <p:cNvSpPr txBox="1">
                <a:spLocks noChangeArrowheads="1"/>
              </p:cNvSpPr>
              <p:nvPr/>
            </p:nvSpPr>
            <p:spPr bwMode="auto">
              <a:xfrm>
                <a:off x="2376488" y="1406521"/>
                <a:ext cx="19431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150000"/>
                  </a:lnSpc>
                  <a:spcBef>
                    <a:spcPct val="0"/>
                  </a:spcBef>
                  <a:buFontTx/>
                  <a:buNone/>
                </a:pPr>
                <a:r>
                  <a:rPr lang="es-ES" altLang="es-MX" sz="1000" dirty="0">
                    <a:solidFill>
                      <a:srgbClr val="000000"/>
                    </a:solidFill>
                    <a:latin typeface="Arial" panose="020B0604020202020204" pitchFamily="34" charset="0"/>
                  </a:rPr>
                  <a:t>NUMERO DE </a:t>
                </a:r>
                <a:r>
                  <a:rPr lang="es-ES" altLang="es-MX" sz="1000" dirty="0" smtClean="0">
                    <a:solidFill>
                      <a:srgbClr val="000000"/>
                    </a:solidFill>
                    <a:latin typeface="Arial" panose="020B0604020202020204" pitchFamily="34" charset="0"/>
                  </a:rPr>
                  <a:t>NIVEL</a:t>
                </a:r>
              </a:p>
              <a:p>
                <a:pPr algn="ctr" eaLnBrk="1" hangingPunct="1">
                  <a:lnSpc>
                    <a:spcPct val="150000"/>
                  </a:lnSpc>
                  <a:spcBef>
                    <a:spcPct val="0"/>
                  </a:spcBef>
                  <a:buFontTx/>
                  <a:buNone/>
                </a:pPr>
                <a:r>
                  <a:rPr lang="es-ES" altLang="es-MX" sz="1000" dirty="0" smtClean="0">
                    <a:solidFill>
                      <a:srgbClr val="000000"/>
                    </a:solidFill>
                    <a:latin typeface="Arial" panose="020B0604020202020204" pitchFamily="34" charset="0"/>
                  </a:rPr>
                  <a:t>SEIS</a:t>
                </a:r>
                <a:endParaRPr lang="es-ES" altLang="es-MX" sz="1000" dirty="0">
                  <a:solidFill>
                    <a:srgbClr val="000000"/>
                  </a:solidFill>
                  <a:latin typeface="Arial" panose="020B0604020202020204" pitchFamily="34" charset="0"/>
                </a:endParaRPr>
              </a:p>
            </p:txBody>
          </p:sp>
          <p:sp>
            <p:nvSpPr>
              <p:cNvPr id="11" name="29 CuadroTexto"/>
              <p:cNvSpPr txBox="1">
                <a:spLocks noChangeArrowheads="1"/>
              </p:cNvSpPr>
              <p:nvPr/>
            </p:nvSpPr>
            <p:spPr bwMode="auto">
              <a:xfrm>
                <a:off x="4464050" y="1335086"/>
                <a:ext cx="2016125" cy="6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900">
                    <a:solidFill>
                      <a:srgbClr val="000000"/>
                    </a:solidFill>
                    <a:latin typeface="Arial" panose="020B0604020202020204" pitchFamily="34" charset="0"/>
                  </a:rPr>
                  <a:t>PERFIL APROBADO</a:t>
                </a:r>
              </a:p>
              <a:p>
                <a:pPr algn="ctr" eaLnBrk="1" hangingPunct="1">
                  <a:spcBef>
                    <a:spcPct val="0"/>
                  </a:spcBef>
                  <a:buFontTx/>
                  <a:buNone/>
                </a:pPr>
                <a:r>
                  <a:rPr lang="es-ES" altLang="es-MX" sz="900">
                    <a:solidFill>
                      <a:srgbClr val="000000"/>
                    </a:solidFill>
                    <a:latin typeface="Arial" panose="020B0604020202020204" pitchFamily="34" charset="0"/>
                  </a:rPr>
                  <a:t>POR:</a:t>
                </a:r>
              </a:p>
              <a:p>
                <a:pPr algn="ctr" eaLnBrk="1" hangingPunct="1">
                  <a:spcBef>
                    <a:spcPct val="0"/>
                  </a:spcBef>
                  <a:buFontTx/>
                  <a:buNone/>
                </a:pPr>
                <a:endParaRPr lang="es-ES" altLang="es-MX" sz="900">
                  <a:solidFill>
                    <a:srgbClr val="000000"/>
                  </a:solidFill>
                  <a:latin typeface="Arial" panose="020B0604020202020204" pitchFamily="34" charset="0"/>
                </a:endParaRPr>
              </a:p>
              <a:p>
                <a:pPr algn="ctr" eaLnBrk="1" hangingPunct="1">
                  <a:spcBef>
                    <a:spcPct val="0"/>
                  </a:spcBef>
                  <a:buFontTx/>
                  <a:buNone/>
                </a:pPr>
                <a:r>
                  <a:rPr lang="es-ES" altLang="es-MX" sz="900">
                    <a:solidFill>
                      <a:srgbClr val="000000"/>
                    </a:solidFill>
                    <a:latin typeface="Arial" panose="020B0604020202020204" pitchFamily="34" charset="0"/>
                  </a:rPr>
                  <a:t>PRESIDENCIA</a:t>
                </a:r>
              </a:p>
            </p:txBody>
          </p:sp>
        </p:grpSp>
      </p:grpSp>
      <p:sp>
        <p:nvSpPr>
          <p:cNvPr id="39"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a:t>
            </a:r>
            <a:r>
              <a:rPr lang="es-ES" altLang="es-MX" sz="900" dirty="0" smtClean="0">
                <a:solidFill>
                  <a:srgbClr val="000000"/>
                </a:solidFill>
                <a:latin typeface="Arial" panose="020B0604020202020204" pitchFamily="34" charset="0"/>
              </a:rPr>
              <a:t>07</a:t>
            </a:r>
            <a:endParaRPr lang="es-ES" altLang="es-MX" sz="900" dirty="0">
              <a:solidFill>
                <a:srgbClr val="000000"/>
              </a:solidFill>
              <a:latin typeface="Arial" panose="020B0604020202020204" pitchFamily="34" charset="0"/>
            </a:endParaRPr>
          </a:p>
        </p:txBody>
      </p:sp>
      <p:sp>
        <p:nvSpPr>
          <p:cNvPr id="40" name="CuadroTexto 39"/>
          <p:cNvSpPr txBox="1"/>
          <p:nvPr/>
        </p:nvSpPr>
        <p:spPr>
          <a:xfrm>
            <a:off x="4987359" y="8453437"/>
            <a:ext cx="1428741" cy="215444"/>
          </a:xfrm>
          <a:prstGeom prst="rect">
            <a:avLst/>
          </a:prstGeom>
          <a:noFill/>
        </p:spPr>
        <p:txBody>
          <a:bodyPr wrap="square" rtlCol="0">
            <a:spAutoFit/>
          </a:bodyPr>
          <a:lstStyle/>
          <a:p>
            <a:pPr algn="just"/>
            <a:r>
              <a:rPr lang="es-MX" sz="800" dirty="0" smtClean="0">
                <a:latin typeface="Arial" panose="020B0604020202020204" pitchFamily="34" charset="0"/>
                <a:cs typeface="Arial" panose="020B0604020202020204" pitchFamily="34" charset="0"/>
              </a:rPr>
              <a:t>15 DE NOVIEMBRE 2014</a:t>
            </a:r>
            <a:endParaRPr lang="es-MX" sz="800" dirty="0">
              <a:latin typeface="Arial" panose="020B0604020202020204" pitchFamily="34" charset="0"/>
              <a:cs typeface="Arial" panose="020B0604020202020204" pitchFamily="34" charset="0"/>
            </a:endParaRPr>
          </a:p>
        </p:txBody>
      </p:sp>
      <p:sp>
        <p:nvSpPr>
          <p:cNvPr id="42" name="26 CuadroTexto"/>
          <p:cNvSpPr txBox="1"/>
          <p:nvPr/>
        </p:nvSpPr>
        <p:spPr bwMode="auto">
          <a:xfrm>
            <a:off x="360363" y="1246188"/>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a:solidFill>
                  <a:srgbClr val="000000"/>
                </a:solidFill>
                <a:latin typeface="Arial"/>
                <a:cs typeface="Arial"/>
              </a:rPr>
              <a:t>  </a:t>
            </a:r>
            <a:r>
              <a:rPr lang="es-ES" sz="900" kern="0" dirty="0">
                <a:solidFill>
                  <a:srgbClr val="000000"/>
                </a:solidFill>
                <a:latin typeface="Arial"/>
                <a:cs typeface="Arial"/>
              </a:rPr>
              <a:t>TITULO DEL PUESTO</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COORDINADOR DEL AREA DE CIBERNET </a:t>
            </a:r>
            <a:endParaRPr lang="es-ES" sz="800" kern="0" dirty="0">
              <a:solidFill>
                <a:srgbClr val="000000"/>
              </a:solidFill>
              <a:latin typeface="Arial"/>
              <a:cs typeface="Arial"/>
            </a:endParaRPr>
          </a:p>
        </p:txBody>
      </p:sp>
      <p:sp>
        <p:nvSpPr>
          <p:cNvPr id="43" name="26 CuadroTexto"/>
          <p:cNvSpPr txBox="1"/>
          <p:nvPr/>
        </p:nvSpPr>
        <p:spPr bwMode="auto">
          <a:xfrm>
            <a:off x="333375" y="1656543"/>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REPORTA A:</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JEFATURA INSTITUTO MUNICIPAL DE LA JUVENTUD</a:t>
            </a:r>
            <a:endParaRPr lang="es-ES" sz="800" kern="0" dirty="0">
              <a:solidFill>
                <a:srgbClr val="000000"/>
              </a:solidFill>
              <a:latin typeface="Arial"/>
              <a:cs typeface="Arial"/>
            </a:endParaRPr>
          </a:p>
        </p:txBody>
      </p:sp>
    </p:spTree>
    <p:extLst>
      <p:ext uri="{BB962C8B-B14F-4D97-AF65-F5344CB8AC3E}">
        <p14:creationId xmlns:p14="http://schemas.microsoft.com/office/powerpoint/2010/main" val="11547355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upo 24"/>
          <p:cNvGrpSpPr>
            <a:grpSpLocks/>
          </p:cNvGrpSpPr>
          <p:nvPr/>
        </p:nvGrpSpPr>
        <p:grpSpPr bwMode="auto">
          <a:xfrm>
            <a:off x="333375" y="395288"/>
            <a:ext cx="6219825" cy="8643937"/>
            <a:chOff x="332656" y="395288"/>
            <a:chExt cx="6220544" cy="8643937"/>
          </a:xfrm>
        </p:grpSpPr>
        <p:grpSp>
          <p:nvGrpSpPr>
            <p:cNvPr id="40" name="Grupo 27"/>
            <p:cNvGrpSpPr>
              <a:grpSpLocks/>
            </p:cNvGrpSpPr>
            <p:nvPr/>
          </p:nvGrpSpPr>
          <p:grpSpPr bwMode="auto">
            <a:xfrm>
              <a:off x="332656" y="395288"/>
              <a:ext cx="6191251" cy="8643937"/>
              <a:chOff x="332656" y="395536"/>
              <a:chExt cx="6191250" cy="8643938"/>
            </a:xfrm>
          </p:grpSpPr>
          <p:grpSp>
            <p:nvGrpSpPr>
              <p:cNvPr id="57" name="Grupo 44"/>
              <p:cNvGrpSpPr>
                <a:grpSpLocks/>
              </p:cNvGrpSpPr>
              <p:nvPr/>
            </p:nvGrpSpPr>
            <p:grpSpPr bwMode="auto">
              <a:xfrm>
                <a:off x="332656" y="395536"/>
                <a:ext cx="6191250" cy="779462"/>
                <a:chOff x="262376" y="468262"/>
                <a:chExt cx="6191250" cy="779463"/>
              </a:xfrm>
            </p:grpSpPr>
            <p:sp>
              <p:nvSpPr>
                <p:cNvPr id="71"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72"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73"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74"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75"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76"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78"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8" name="34 Grupo"/>
              <p:cNvGrpSpPr>
                <a:grpSpLocks/>
              </p:cNvGrpSpPr>
              <p:nvPr/>
            </p:nvGrpSpPr>
            <p:grpSpPr bwMode="auto">
              <a:xfrm>
                <a:off x="475531" y="8021887"/>
                <a:ext cx="5975350" cy="649287"/>
                <a:chOff x="476250" y="8243888"/>
                <a:chExt cx="5975357" cy="649287"/>
              </a:xfrm>
            </p:grpSpPr>
            <p:sp>
              <p:nvSpPr>
                <p:cNvPr id="60"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61"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62"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63"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64"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65"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66"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67"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68"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69"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70"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59"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dirty="0" smtClean="0">
                    <a:latin typeface="Arial" panose="020B0604020202020204" pitchFamily="34" charset="0"/>
                  </a:rPr>
                  <a:t>25</a:t>
                </a:r>
                <a:endParaRPr lang="es-MX" altLang="es-MX" sz="1200" dirty="0">
                  <a:latin typeface="Arial" panose="020B0604020202020204" pitchFamily="34" charset="0"/>
                </a:endParaRPr>
              </a:p>
            </p:txBody>
          </p:sp>
        </p:grpSp>
        <p:sp>
          <p:nvSpPr>
            <p:cNvPr id="41" name="69 Rectángulo"/>
            <p:cNvSpPr>
              <a:spLocks noChangeArrowheads="1"/>
            </p:cNvSpPr>
            <p:nvPr/>
          </p:nvSpPr>
          <p:spPr bwMode="auto">
            <a:xfrm>
              <a:off x="647701" y="4854467"/>
              <a:ext cx="5724524" cy="431787"/>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sp>
          <p:nvSpPr>
            <p:cNvPr id="42" name="69 Rectángulo"/>
            <p:cNvSpPr>
              <a:spLocks noChangeArrowheads="1"/>
            </p:cNvSpPr>
            <p:nvPr/>
          </p:nvSpPr>
          <p:spPr bwMode="auto">
            <a:xfrm>
              <a:off x="647701" y="2195485"/>
              <a:ext cx="5724524" cy="431787"/>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grpSp>
          <p:nvGrpSpPr>
            <p:cNvPr id="43" name="Grupo 28"/>
            <p:cNvGrpSpPr>
              <a:grpSpLocks/>
            </p:cNvGrpSpPr>
            <p:nvPr/>
          </p:nvGrpSpPr>
          <p:grpSpPr bwMode="auto">
            <a:xfrm>
              <a:off x="360363" y="1263650"/>
              <a:ext cx="6191249" cy="790551"/>
              <a:chOff x="360363" y="1263650"/>
              <a:chExt cx="6191249" cy="790551"/>
            </a:xfrm>
          </p:grpSpPr>
          <p:sp>
            <p:nvSpPr>
              <p:cNvPr id="51" name="4 Rectángulo"/>
              <p:cNvSpPr>
                <a:spLocks noChangeArrowheads="1"/>
              </p:cNvSpPr>
              <p:nvPr/>
            </p:nvSpPr>
            <p:spPr bwMode="auto">
              <a:xfrm>
                <a:off x="360363" y="1263650"/>
                <a:ext cx="6191249" cy="790551"/>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52" name="9 Conector recto"/>
              <p:cNvCxnSpPr>
                <a:cxnSpLocks noChangeShapeType="1"/>
              </p:cNvCxnSpPr>
              <p:nvPr/>
            </p:nvCxnSpPr>
            <p:spPr bwMode="auto">
              <a:xfrm>
                <a:off x="4535487" y="1263650"/>
                <a:ext cx="1588"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53" name="10 Conector recto"/>
              <p:cNvCxnSpPr>
                <a:cxnSpLocks noChangeShapeType="1"/>
              </p:cNvCxnSpPr>
              <p:nvPr/>
            </p:nvCxnSpPr>
            <p:spPr bwMode="auto">
              <a:xfrm>
                <a:off x="2376488" y="1263650"/>
                <a:ext cx="0"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54" name="15 Conector recto"/>
              <p:cNvCxnSpPr>
                <a:cxnSpLocks noChangeShapeType="1"/>
              </p:cNvCxnSpPr>
              <p:nvPr/>
            </p:nvCxnSpPr>
            <p:spPr bwMode="auto">
              <a:xfrm>
                <a:off x="360363" y="1695437"/>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55" name="28 CuadroTexto"/>
              <p:cNvSpPr txBox="1">
                <a:spLocks noChangeArrowheads="1"/>
              </p:cNvSpPr>
              <p:nvPr/>
            </p:nvSpPr>
            <p:spPr bwMode="auto">
              <a:xfrm>
                <a:off x="2376488" y="1406521"/>
                <a:ext cx="19431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150000"/>
                  </a:lnSpc>
                  <a:spcBef>
                    <a:spcPct val="0"/>
                  </a:spcBef>
                  <a:buFontTx/>
                  <a:buNone/>
                </a:pPr>
                <a:r>
                  <a:rPr lang="es-ES" altLang="es-MX" sz="1000" dirty="0">
                    <a:solidFill>
                      <a:srgbClr val="000000"/>
                    </a:solidFill>
                    <a:latin typeface="Arial" panose="020B0604020202020204" pitchFamily="34" charset="0"/>
                  </a:rPr>
                  <a:t>NUMERO DE </a:t>
                </a:r>
                <a:r>
                  <a:rPr lang="es-ES" altLang="es-MX" sz="1000" dirty="0" smtClean="0">
                    <a:solidFill>
                      <a:srgbClr val="000000"/>
                    </a:solidFill>
                    <a:latin typeface="Arial" panose="020B0604020202020204" pitchFamily="34" charset="0"/>
                  </a:rPr>
                  <a:t>NIVEL</a:t>
                </a:r>
                <a:endParaRPr lang="es-ES" altLang="es-MX" sz="1000" dirty="0">
                  <a:solidFill>
                    <a:srgbClr val="000000"/>
                  </a:solidFill>
                  <a:latin typeface="Arial" panose="020B0604020202020204" pitchFamily="34" charset="0"/>
                </a:endParaRPr>
              </a:p>
              <a:p>
                <a:pPr algn="ctr" eaLnBrk="1" hangingPunct="1">
                  <a:lnSpc>
                    <a:spcPct val="150000"/>
                  </a:lnSpc>
                  <a:spcBef>
                    <a:spcPct val="0"/>
                  </a:spcBef>
                  <a:buFontTx/>
                  <a:buNone/>
                </a:pPr>
                <a:r>
                  <a:rPr lang="es-ES" altLang="es-MX" sz="1000" dirty="0" smtClean="0">
                    <a:solidFill>
                      <a:srgbClr val="000000"/>
                    </a:solidFill>
                    <a:latin typeface="Arial" panose="020B0604020202020204" pitchFamily="34" charset="0"/>
                  </a:rPr>
                  <a:t>SEIS</a:t>
                </a:r>
                <a:endParaRPr lang="es-ES" altLang="es-MX" sz="1000" dirty="0">
                  <a:solidFill>
                    <a:srgbClr val="000000"/>
                  </a:solidFill>
                  <a:latin typeface="Arial" panose="020B0604020202020204" pitchFamily="34" charset="0"/>
                </a:endParaRPr>
              </a:p>
            </p:txBody>
          </p:sp>
          <p:sp>
            <p:nvSpPr>
              <p:cNvPr id="56" name="29 CuadroTexto"/>
              <p:cNvSpPr txBox="1">
                <a:spLocks noChangeArrowheads="1"/>
              </p:cNvSpPr>
              <p:nvPr/>
            </p:nvSpPr>
            <p:spPr bwMode="auto">
              <a:xfrm>
                <a:off x="4464050" y="1335086"/>
                <a:ext cx="2016125" cy="6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900">
                    <a:solidFill>
                      <a:srgbClr val="000000"/>
                    </a:solidFill>
                    <a:latin typeface="Arial" panose="020B0604020202020204" pitchFamily="34" charset="0"/>
                  </a:rPr>
                  <a:t>PERFIL APROBADO</a:t>
                </a:r>
              </a:p>
              <a:p>
                <a:pPr algn="ctr" eaLnBrk="1" hangingPunct="1">
                  <a:spcBef>
                    <a:spcPct val="0"/>
                  </a:spcBef>
                  <a:buFontTx/>
                  <a:buNone/>
                </a:pPr>
                <a:r>
                  <a:rPr lang="es-ES" altLang="es-MX" sz="900">
                    <a:solidFill>
                      <a:srgbClr val="000000"/>
                    </a:solidFill>
                    <a:latin typeface="Arial" panose="020B0604020202020204" pitchFamily="34" charset="0"/>
                  </a:rPr>
                  <a:t>POR:</a:t>
                </a:r>
              </a:p>
              <a:p>
                <a:pPr algn="ctr" eaLnBrk="1" hangingPunct="1">
                  <a:spcBef>
                    <a:spcPct val="0"/>
                  </a:spcBef>
                  <a:buFontTx/>
                  <a:buNone/>
                </a:pPr>
                <a:endParaRPr lang="es-ES" altLang="es-MX" sz="900">
                  <a:solidFill>
                    <a:srgbClr val="000000"/>
                  </a:solidFill>
                  <a:latin typeface="Arial" panose="020B0604020202020204" pitchFamily="34" charset="0"/>
                </a:endParaRPr>
              </a:p>
              <a:p>
                <a:pPr algn="ctr" eaLnBrk="1" hangingPunct="1">
                  <a:spcBef>
                    <a:spcPct val="0"/>
                  </a:spcBef>
                  <a:buFontTx/>
                  <a:buNone/>
                </a:pPr>
                <a:r>
                  <a:rPr lang="es-ES" altLang="es-MX" sz="900">
                    <a:solidFill>
                      <a:srgbClr val="000000"/>
                    </a:solidFill>
                    <a:latin typeface="Arial" panose="020B0604020202020204" pitchFamily="34" charset="0"/>
                  </a:rPr>
                  <a:t>PRESIDENCIA</a:t>
                </a:r>
              </a:p>
            </p:txBody>
          </p:sp>
        </p:grpSp>
        <p:sp>
          <p:nvSpPr>
            <p:cNvPr id="44" name="37 CuadroTexto"/>
            <p:cNvSpPr txBox="1">
              <a:spLocks noChangeArrowheads="1"/>
            </p:cNvSpPr>
            <p:nvPr/>
          </p:nvSpPr>
          <p:spPr bwMode="auto">
            <a:xfrm>
              <a:off x="720051" y="2786063"/>
              <a:ext cx="5833149" cy="1754326"/>
            </a:xfrm>
            <a:prstGeom prst="rect">
              <a:avLst/>
            </a:prstGeom>
            <a:noFill/>
            <a:ln w="9525">
              <a:noFill/>
              <a:miter lim="800000"/>
              <a:headEnd/>
              <a:tailEnd/>
            </a:ln>
          </p:spPr>
          <p:txBody>
            <a:bodyPr>
              <a:spAutoFit/>
            </a:bodyPr>
            <a:lstStyle/>
            <a:p>
              <a:pPr algn="just">
                <a:lnSpc>
                  <a:spcPct val="150000"/>
                </a:lnSpc>
              </a:pPr>
              <a:r>
                <a:rPr lang="es-MX" sz="1200" dirty="0">
                  <a:latin typeface="Arial" panose="020B0604020202020204" pitchFamily="34" charset="0"/>
                  <a:cs typeface="Arial" panose="020B0604020202020204" pitchFamily="34" charset="0"/>
                </a:rPr>
                <a:t>Nombre del puesto:      COORDINADOR DEL AREA DE CREACION Y </a:t>
              </a:r>
              <a:r>
                <a:rPr lang="es-MX" sz="1200" dirty="0" smtClean="0">
                  <a:latin typeface="Arial" panose="020B0604020202020204" pitchFamily="34" charset="0"/>
                  <a:cs typeface="Arial" panose="020B0604020202020204" pitchFamily="34" charset="0"/>
                </a:rPr>
                <a:t>DIVERSION</a:t>
              </a:r>
            </a:p>
            <a:p>
              <a:pPr algn="just">
                <a:lnSpc>
                  <a:spcPct val="150000"/>
                </a:lnSpc>
              </a:pPr>
              <a:r>
                <a:rPr lang="es-MX" sz="1200" dirty="0" smtClean="0">
                  <a:latin typeface="Arial" panose="020B0604020202020204" pitchFamily="34" charset="0"/>
                  <a:cs typeface="Arial" panose="020B0604020202020204" pitchFamily="34" charset="0"/>
                </a:rPr>
                <a:t>Dependencia</a:t>
              </a:r>
              <a:r>
                <a:rPr lang="es-MX" sz="1200" dirty="0">
                  <a:latin typeface="Arial" panose="020B0604020202020204" pitchFamily="34" charset="0"/>
                  <a:cs typeface="Arial" panose="020B0604020202020204" pitchFamily="34" charset="0"/>
                </a:rPr>
                <a:t>:               </a:t>
              </a:r>
              <a:r>
                <a:rPr lang="es-MX" sz="1200" dirty="0" smtClean="0">
                  <a:latin typeface="Arial" panose="020B0604020202020204" pitchFamily="34" charset="0"/>
                  <a:cs typeface="Arial" panose="020B0604020202020204" pitchFamily="34" charset="0"/>
                </a:rPr>
                <a:t> H</a:t>
              </a:r>
              <a:r>
                <a:rPr lang="es-MX" sz="1200" dirty="0">
                  <a:latin typeface="Arial" panose="020B0604020202020204" pitchFamily="34" charset="0"/>
                  <a:cs typeface="Arial" panose="020B0604020202020204" pitchFamily="34" charset="0"/>
                </a:rPr>
                <a:t>. Ayuntamiento de la Antigua, Ver.</a:t>
              </a:r>
            </a:p>
            <a:p>
              <a:pPr algn="just">
                <a:lnSpc>
                  <a:spcPct val="150000"/>
                </a:lnSpc>
              </a:pPr>
              <a:r>
                <a:rPr lang="es-MX" sz="1200" dirty="0">
                  <a:latin typeface="Arial" panose="020B0604020202020204" pitchFamily="34" charset="0"/>
                  <a:cs typeface="Arial" panose="020B0604020202020204" pitchFamily="34" charset="0"/>
                </a:rPr>
                <a:t>Área Administrativa:     </a:t>
              </a:r>
              <a:r>
                <a:rPr lang="es-MX" sz="1200" dirty="0" smtClean="0">
                  <a:latin typeface="Arial" panose="020B0604020202020204" pitchFamily="34" charset="0"/>
                  <a:cs typeface="Arial" panose="020B0604020202020204" pitchFamily="34" charset="0"/>
                </a:rPr>
                <a:t> Instituto </a:t>
              </a:r>
              <a:r>
                <a:rPr lang="es-MX" sz="1200" dirty="0">
                  <a:latin typeface="Arial" panose="020B0604020202020204" pitchFamily="34" charset="0"/>
                  <a:cs typeface="Arial" panose="020B0604020202020204" pitchFamily="34" charset="0"/>
                </a:rPr>
                <a:t>Municipal de la </a:t>
              </a:r>
              <a:r>
                <a:rPr lang="es-MX" sz="1200" dirty="0" smtClean="0">
                  <a:latin typeface="Arial" panose="020B0604020202020204" pitchFamily="34" charset="0"/>
                  <a:cs typeface="Arial" panose="020B0604020202020204" pitchFamily="34" charset="0"/>
                </a:rPr>
                <a:t>Juventud</a:t>
              </a:r>
              <a:endParaRPr lang="es-MX" sz="1200" dirty="0">
                <a:latin typeface="Arial" panose="020B0604020202020204" pitchFamily="34" charset="0"/>
                <a:cs typeface="Arial" panose="020B0604020202020204" pitchFamily="34" charset="0"/>
              </a:endParaRPr>
            </a:p>
            <a:p>
              <a:pPr algn="just">
                <a:lnSpc>
                  <a:spcPct val="150000"/>
                </a:lnSpc>
              </a:pPr>
              <a:r>
                <a:rPr lang="es-MX" sz="1200" dirty="0">
                  <a:latin typeface="Arial" panose="020B0604020202020204" pitchFamily="34" charset="0"/>
                  <a:cs typeface="Arial" panose="020B0604020202020204" pitchFamily="34" charset="0"/>
                </a:rPr>
                <a:t>Ascendente:                  </a:t>
              </a:r>
              <a:r>
                <a:rPr lang="es-MX" sz="1200" dirty="0" smtClean="0">
                  <a:latin typeface="Arial" panose="020B0604020202020204" pitchFamily="34" charset="0"/>
                  <a:cs typeface="Arial" panose="020B0604020202020204" pitchFamily="34" charset="0"/>
                </a:rPr>
                <a:t>Jefatura </a:t>
              </a:r>
              <a:r>
                <a:rPr lang="es-MX" sz="1200" dirty="0">
                  <a:latin typeface="Arial" panose="020B0604020202020204" pitchFamily="34" charset="0"/>
                  <a:cs typeface="Arial" panose="020B0604020202020204" pitchFamily="34" charset="0"/>
                </a:rPr>
                <a:t>Instituto Municipal de la </a:t>
              </a:r>
              <a:r>
                <a:rPr lang="es-MX" sz="1200" dirty="0" smtClean="0">
                  <a:latin typeface="Arial" panose="020B0604020202020204" pitchFamily="34" charset="0"/>
                  <a:cs typeface="Arial" panose="020B0604020202020204" pitchFamily="34" charset="0"/>
                </a:rPr>
                <a:t>Juventud</a:t>
              </a:r>
              <a:endParaRPr lang="es-MX" sz="1200" dirty="0">
                <a:latin typeface="Arial" panose="020B0604020202020204" pitchFamily="34" charset="0"/>
                <a:cs typeface="Arial" panose="020B0604020202020204" pitchFamily="34" charset="0"/>
              </a:endParaRPr>
            </a:p>
            <a:p>
              <a:pPr algn="just">
                <a:lnSpc>
                  <a:spcPct val="150000"/>
                </a:lnSpc>
              </a:pPr>
              <a:r>
                <a:rPr lang="es-MX" sz="1200" dirty="0">
                  <a:latin typeface="Arial" panose="020B0604020202020204" pitchFamily="34" charset="0"/>
                  <a:cs typeface="Arial" panose="020B0604020202020204" pitchFamily="34" charset="0"/>
                </a:rPr>
                <a:t>Descendente:                Ninguno.</a:t>
              </a:r>
            </a:p>
            <a:p>
              <a:pPr algn="just">
                <a:lnSpc>
                  <a:spcPct val="150000"/>
                </a:lnSpc>
              </a:pPr>
              <a:endParaRPr lang="es-ES" sz="1200" dirty="0">
                <a:solidFill>
                  <a:srgbClr val="000000"/>
                </a:solidFill>
                <a:latin typeface="Arial" panose="020B0604020202020204" pitchFamily="34" charset="0"/>
                <a:cs typeface="Arial" panose="020B0604020202020204" pitchFamily="34" charset="0"/>
              </a:endParaRPr>
            </a:p>
          </p:txBody>
        </p:sp>
        <p:sp>
          <p:nvSpPr>
            <p:cNvPr id="45" name="99 CuadroTexto"/>
            <p:cNvSpPr txBox="1">
              <a:spLocks noChangeArrowheads="1"/>
            </p:cNvSpPr>
            <p:nvPr/>
          </p:nvSpPr>
          <p:spPr bwMode="auto">
            <a:xfrm>
              <a:off x="647701" y="5727566"/>
              <a:ext cx="5545136" cy="1706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50000"/>
                </a:lnSpc>
                <a:buNone/>
              </a:pPr>
              <a:r>
                <a:rPr lang="es-MX" sz="1100" dirty="0">
                  <a:latin typeface="Arial" panose="020B0604020202020204" pitchFamily="34" charset="0"/>
                  <a:cs typeface="Arial" panose="020B0604020202020204" pitchFamily="34" charset="0"/>
                </a:rPr>
                <a:t> </a:t>
              </a:r>
            </a:p>
            <a:p>
              <a:pPr algn="just">
                <a:lnSpc>
                  <a:spcPct val="150000"/>
                </a:lnSpc>
                <a:buNone/>
              </a:pPr>
              <a:r>
                <a:rPr lang="es-MX" sz="1100" dirty="0">
                  <a:latin typeface="Arial" panose="020B0604020202020204" pitchFamily="34" charset="0"/>
                  <a:cs typeface="Arial" panose="020B0604020202020204" pitchFamily="34" charset="0"/>
                </a:rPr>
                <a:t>Impulsar y mejorar la creatividad de jóvenes del municipio por medio de actividades divertidas y atractivas para los jóvenes fuera y dentro del Instituto.</a:t>
              </a:r>
            </a:p>
            <a:p>
              <a:pPr algn="just">
                <a:lnSpc>
                  <a:spcPct val="150000"/>
                </a:lnSpc>
                <a:buNone/>
              </a:pPr>
              <a:endParaRPr lang="es-MX" altLang="es-MX" sz="1100" dirty="0">
                <a:latin typeface="Arial" panose="020B0604020202020204" pitchFamily="34" charset="0"/>
                <a:cs typeface="Arial" panose="020B0604020202020204" pitchFamily="34" charset="0"/>
              </a:endParaRPr>
            </a:p>
            <a:p>
              <a:pPr algn="just" eaLnBrk="1" hangingPunct="1">
                <a:lnSpc>
                  <a:spcPct val="150000"/>
                </a:lnSpc>
                <a:spcBef>
                  <a:spcPct val="0"/>
                </a:spcBef>
                <a:buFont typeface="Arial" panose="020B0604020202020204" pitchFamily="34" charset="0"/>
                <a:buNone/>
              </a:pPr>
              <a:endParaRPr lang="es-MX" altLang="es-MX" sz="1100" dirty="0">
                <a:latin typeface="Arial" panose="020B0604020202020204" pitchFamily="34" charset="0"/>
                <a:cs typeface="Arial" panose="020B0604020202020204" pitchFamily="34" charset="0"/>
              </a:endParaRPr>
            </a:p>
            <a:p>
              <a:pPr algn="just" eaLnBrk="1" hangingPunct="1">
                <a:lnSpc>
                  <a:spcPct val="150000"/>
                </a:lnSpc>
                <a:spcBef>
                  <a:spcPct val="0"/>
                </a:spcBef>
                <a:buFont typeface="Arial" panose="020B0604020202020204" pitchFamily="34" charset="0"/>
                <a:buNone/>
              </a:pPr>
              <a:endParaRPr lang="es-ES" altLang="es-MX" sz="1200" dirty="0">
                <a:latin typeface="Arial" panose="020B0604020202020204" pitchFamily="34" charset="0"/>
                <a:cs typeface="Arial" panose="020B0604020202020204" pitchFamily="34" charset="0"/>
              </a:endParaRPr>
            </a:p>
          </p:txBody>
        </p:sp>
        <p:sp>
          <p:nvSpPr>
            <p:cNvPr id="46" name="96 CuadroTexto"/>
            <p:cNvSpPr txBox="1">
              <a:spLocks noChangeArrowheads="1"/>
            </p:cNvSpPr>
            <p:nvPr/>
          </p:nvSpPr>
          <p:spPr bwMode="auto">
            <a:xfrm>
              <a:off x="2192338" y="2251045"/>
              <a:ext cx="2559050" cy="30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a:solidFill>
                  <a:srgbClr val="000000"/>
                </a:solidFill>
              </a:endParaRPr>
            </a:p>
          </p:txBody>
        </p:sp>
        <p:sp>
          <p:nvSpPr>
            <p:cNvPr id="47" name="38 CuadroTexto"/>
            <p:cNvSpPr txBox="1">
              <a:spLocks noChangeArrowheads="1"/>
            </p:cNvSpPr>
            <p:nvPr/>
          </p:nvSpPr>
          <p:spPr bwMode="auto">
            <a:xfrm>
              <a:off x="2376488" y="2222471"/>
              <a:ext cx="2376488" cy="338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600" b="1">
                  <a:solidFill>
                    <a:srgbClr val="000000"/>
                  </a:solidFill>
                  <a:latin typeface="Arial" panose="020B0604020202020204" pitchFamily="34" charset="0"/>
                </a:rPr>
                <a:t>IDENTIFICACION</a:t>
              </a:r>
            </a:p>
          </p:txBody>
        </p:sp>
        <p:sp>
          <p:nvSpPr>
            <p:cNvPr id="48" name="96 CuadroTexto"/>
            <p:cNvSpPr txBox="1">
              <a:spLocks noChangeArrowheads="1"/>
            </p:cNvSpPr>
            <p:nvPr/>
          </p:nvSpPr>
          <p:spPr bwMode="auto">
            <a:xfrm>
              <a:off x="2192338" y="4968764"/>
              <a:ext cx="2559050" cy="30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a:solidFill>
                  <a:srgbClr val="000000"/>
                </a:solidFill>
              </a:endParaRPr>
            </a:p>
          </p:txBody>
        </p:sp>
        <p:sp>
          <p:nvSpPr>
            <p:cNvPr id="49" name="41 CuadroTexto"/>
            <p:cNvSpPr txBox="1">
              <a:spLocks noChangeArrowheads="1"/>
            </p:cNvSpPr>
            <p:nvPr/>
          </p:nvSpPr>
          <p:spPr bwMode="auto">
            <a:xfrm>
              <a:off x="2716213" y="4938603"/>
              <a:ext cx="1512888" cy="33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600" b="1">
                  <a:solidFill>
                    <a:srgbClr val="000000"/>
                  </a:solidFill>
                  <a:latin typeface="Arial" panose="020B0604020202020204" pitchFamily="34" charset="0"/>
                </a:rPr>
                <a:t>OBJETIVO</a:t>
              </a:r>
            </a:p>
          </p:txBody>
        </p:sp>
        <p:sp>
          <p:nvSpPr>
            <p:cNvPr id="50" name="CuadroTexto 28"/>
            <p:cNvSpPr txBox="1">
              <a:spLocks noChangeArrowheads="1"/>
            </p:cNvSpPr>
            <p:nvPr/>
          </p:nvSpPr>
          <p:spPr bwMode="auto">
            <a:xfrm>
              <a:off x="4973775" y="8453437"/>
              <a:ext cx="140610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r>
                <a:rPr lang="es-MX" altLang="es-MX" sz="800">
                  <a:latin typeface="Arial" panose="020B0604020202020204" pitchFamily="34" charset="0"/>
                </a:rPr>
                <a:t>15 DE NOVIEMBRE 2014</a:t>
              </a:r>
            </a:p>
          </p:txBody>
        </p:sp>
      </p:grpSp>
      <p:sp>
        <p:nvSpPr>
          <p:cNvPr id="79"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a:t>
            </a:r>
            <a:r>
              <a:rPr lang="es-ES" altLang="es-MX" sz="900" dirty="0" smtClean="0">
                <a:solidFill>
                  <a:srgbClr val="000000"/>
                </a:solidFill>
                <a:latin typeface="Arial" panose="020B0604020202020204" pitchFamily="34" charset="0"/>
              </a:rPr>
              <a:t>08</a:t>
            </a:r>
            <a:endParaRPr lang="es-ES" altLang="es-MX" sz="900" dirty="0">
              <a:solidFill>
                <a:srgbClr val="000000"/>
              </a:solidFill>
              <a:latin typeface="Arial" panose="020B0604020202020204" pitchFamily="34" charset="0"/>
            </a:endParaRPr>
          </a:p>
        </p:txBody>
      </p:sp>
      <p:sp>
        <p:nvSpPr>
          <p:cNvPr id="80" name="26 CuadroTexto"/>
          <p:cNvSpPr txBox="1"/>
          <p:nvPr/>
        </p:nvSpPr>
        <p:spPr bwMode="auto">
          <a:xfrm>
            <a:off x="360363" y="1246188"/>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a:solidFill>
                  <a:srgbClr val="000000"/>
                </a:solidFill>
                <a:latin typeface="Arial"/>
                <a:cs typeface="Arial"/>
              </a:rPr>
              <a:t>  </a:t>
            </a:r>
            <a:r>
              <a:rPr lang="es-ES" sz="900" kern="0" dirty="0">
                <a:solidFill>
                  <a:srgbClr val="000000"/>
                </a:solidFill>
                <a:latin typeface="Arial"/>
                <a:cs typeface="Arial"/>
              </a:rPr>
              <a:t>TITULO DEL PUESTO</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COORDINADOR DEL AREA DE  CREACION Y DIVERSION </a:t>
            </a:r>
            <a:endParaRPr lang="es-ES" sz="800" kern="0" dirty="0">
              <a:solidFill>
                <a:srgbClr val="000000"/>
              </a:solidFill>
              <a:latin typeface="Arial"/>
              <a:cs typeface="Arial"/>
            </a:endParaRPr>
          </a:p>
        </p:txBody>
      </p:sp>
      <p:sp>
        <p:nvSpPr>
          <p:cNvPr id="81" name="26 CuadroTexto"/>
          <p:cNvSpPr txBox="1"/>
          <p:nvPr/>
        </p:nvSpPr>
        <p:spPr bwMode="auto">
          <a:xfrm>
            <a:off x="333375" y="1656543"/>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REPORTA A:</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JEFATURA INSTITUTO MUNICIPAL DE LA JUVENTUD</a:t>
            </a:r>
            <a:endParaRPr lang="es-ES" sz="800" kern="0" dirty="0">
              <a:solidFill>
                <a:srgbClr val="000000"/>
              </a:solidFill>
              <a:latin typeface="Arial"/>
              <a:cs typeface="Arial"/>
            </a:endParaRPr>
          </a:p>
        </p:txBody>
      </p:sp>
    </p:spTree>
    <p:extLst>
      <p:ext uri="{BB962C8B-B14F-4D97-AF65-F5344CB8AC3E}">
        <p14:creationId xmlns:p14="http://schemas.microsoft.com/office/powerpoint/2010/main" val="42043145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a:grpSpLocks/>
          </p:cNvGrpSpPr>
          <p:nvPr/>
        </p:nvGrpSpPr>
        <p:grpSpPr bwMode="auto">
          <a:xfrm>
            <a:off x="386538" y="384656"/>
            <a:ext cx="6218238" cy="8643937"/>
            <a:chOff x="332656" y="395288"/>
            <a:chExt cx="6218956" cy="8643937"/>
          </a:xfrm>
        </p:grpSpPr>
        <p:grpSp>
          <p:nvGrpSpPr>
            <p:cNvPr id="3" name="Grupo 27"/>
            <p:cNvGrpSpPr>
              <a:grpSpLocks/>
            </p:cNvGrpSpPr>
            <p:nvPr/>
          </p:nvGrpSpPr>
          <p:grpSpPr bwMode="auto">
            <a:xfrm>
              <a:off x="332656" y="395288"/>
              <a:ext cx="6191251" cy="8643937"/>
              <a:chOff x="332656" y="395536"/>
              <a:chExt cx="6191250" cy="8643938"/>
            </a:xfrm>
          </p:grpSpPr>
          <p:grpSp>
            <p:nvGrpSpPr>
              <p:cNvPr id="17" name="Grupo 3"/>
              <p:cNvGrpSpPr>
                <a:grpSpLocks/>
              </p:cNvGrpSpPr>
              <p:nvPr/>
            </p:nvGrpSpPr>
            <p:grpSpPr bwMode="auto">
              <a:xfrm>
                <a:off x="332656" y="395536"/>
                <a:ext cx="6191250" cy="779462"/>
                <a:chOff x="262376" y="468262"/>
                <a:chExt cx="6191250" cy="779463"/>
              </a:xfrm>
            </p:grpSpPr>
            <p:sp>
              <p:nvSpPr>
                <p:cNvPr id="31"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32"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3"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4"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35"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36"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38"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 name="34 Grupo"/>
              <p:cNvGrpSpPr>
                <a:grpSpLocks/>
              </p:cNvGrpSpPr>
              <p:nvPr/>
            </p:nvGrpSpPr>
            <p:grpSpPr bwMode="auto">
              <a:xfrm>
                <a:off x="475531" y="8021887"/>
                <a:ext cx="5975350" cy="649287"/>
                <a:chOff x="476250" y="8243888"/>
                <a:chExt cx="5975357" cy="649287"/>
              </a:xfrm>
            </p:grpSpPr>
            <p:sp>
              <p:nvSpPr>
                <p:cNvPr id="20"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21"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2"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23"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4"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5"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6"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27"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28"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29"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30"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19"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dirty="0" smtClean="0">
                    <a:latin typeface="Arial" panose="020B0604020202020204" pitchFamily="34" charset="0"/>
                  </a:rPr>
                  <a:t>26</a:t>
                </a:r>
                <a:endParaRPr lang="es-MX" altLang="es-MX" sz="1200" dirty="0">
                  <a:latin typeface="Arial" panose="020B0604020202020204" pitchFamily="34" charset="0"/>
                </a:endParaRPr>
              </a:p>
            </p:txBody>
          </p:sp>
        </p:grpSp>
        <p:grpSp>
          <p:nvGrpSpPr>
            <p:cNvPr id="4" name="Grupo 46"/>
            <p:cNvGrpSpPr>
              <a:grpSpLocks/>
            </p:cNvGrpSpPr>
            <p:nvPr/>
          </p:nvGrpSpPr>
          <p:grpSpPr bwMode="auto">
            <a:xfrm>
              <a:off x="687388" y="2351086"/>
              <a:ext cx="5724525" cy="6033997"/>
              <a:chOff x="687388" y="2351088"/>
              <a:chExt cx="5724525" cy="5469686"/>
            </a:xfrm>
          </p:grpSpPr>
          <p:sp>
            <p:nvSpPr>
              <p:cNvPr id="12" name="87 CuadroTexto"/>
              <p:cNvSpPr txBox="1">
                <a:spLocks noChangeArrowheads="1"/>
              </p:cNvSpPr>
              <p:nvPr/>
            </p:nvSpPr>
            <p:spPr bwMode="auto">
              <a:xfrm>
                <a:off x="777875" y="2765427"/>
                <a:ext cx="5543550" cy="5055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50000"/>
                  </a:lnSpc>
                  <a:buNone/>
                </a:pPr>
                <a:r>
                  <a:rPr lang="es-MX" sz="1100" dirty="0">
                    <a:latin typeface="Arial" panose="020B0604020202020204" pitchFamily="34" charset="0"/>
                    <a:cs typeface="Arial" panose="020B0604020202020204" pitchFamily="34" charset="0"/>
                  </a:rPr>
                  <a:t>Con fundamentos a la Ley Orgánica del Municipio Libre, Ley Numero 271 de Desarrollo Integral de la Juventud del Estado de Veracruz de Ignacio de la Llave, del Coordinador del Creatividad y Diversión del Instituto Municipal de la Juventud tiene las siguientes funciones:</a:t>
                </a:r>
              </a:p>
              <a:p>
                <a:pPr algn="just">
                  <a:lnSpc>
                    <a:spcPct val="150000"/>
                  </a:lnSpc>
                  <a:buNone/>
                </a:pPr>
                <a:r>
                  <a:rPr lang="es-MX" sz="1100" dirty="0">
                    <a:latin typeface="Arial" panose="020B0604020202020204" pitchFamily="34" charset="0"/>
                    <a:cs typeface="Arial" panose="020B0604020202020204" pitchFamily="34" charset="0"/>
                  </a:rPr>
                  <a:t> </a:t>
                </a:r>
              </a:p>
              <a:p>
                <a:pPr algn="just">
                  <a:lnSpc>
                    <a:spcPct val="150000"/>
                  </a:lnSpc>
                  <a:buNone/>
                </a:pPr>
                <a:r>
                  <a:rPr lang="es-MX" sz="1100" dirty="0">
                    <a:latin typeface="Arial" panose="020B0604020202020204" pitchFamily="34" charset="0"/>
                    <a:cs typeface="Arial" panose="020B0604020202020204" pitchFamily="34" charset="0"/>
                  </a:rPr>
                  <a:t>1.  Exaltar la creatividad de los jóvenes</a:t>
                </a:r>
                <a:r>
                  <a:rPr lang="es-MX" sz="1100" dirty="0" smtClean="0">
                    <a:latin typeface="Arial" panose="020B0604020202020204" pitchFamily="34" charset="0"/>
                    <a:cs typeface="Arial" panose="020B0604020202020204" pitchFamily="34" charset="0"/>
                  </a:rPr>
                  <a:t>.</a:t>
                </a:r>
                <a:r>
                  <a:rPr lang="es-MX" sz="1100" dirty="0">
                    <a:latin typeface="Arial" panose="020B0604020202020204" pitchFamily="34" charset="0"/>
                    <a:cs typeface="Arial" panose="020B0604020202020204" pitchFamily="34" charset="0"/>
                  </a:rPr>
                  <a:t> </a:t>
                </a:r>
              </a:p>
              <a:p>
                <a:pPr algn="just">
                  <a:lnSpc>
                    <a:spcPct val="150000"/>
                  </a:lnSpc>
                  <a:buNone/>
                </a:pPr>
                <a:r>
                  <a:rPr lang="es-MX" sz="1100" dirty="0">
                    <a:latin typeface="Arial" panose="020B0604020202020204" pitchFamily="34" charset="0"/>
                    <a:cs typeface="Arial" panose="020B0604020202020204" pitchFamily="34" charset="0"/>
                  </a:rPr>
                  <a:t>2.  Crear actividades de diversión e interés para los jóvenes</a:t>
                </a:r>
                <a:r>
                  <a:rPr lang="es-MX" sz="1100" dirty="0" smtClean="0">
                    <a:latin typeface="Arial" panose="020B0604020202020204" pitchFamily="34" charset="0"/>
                    <a:cs typeface="Arial" panose="020B0604020202020204" pitchFamily="34" charset="0"/>
                  </a:rPr>
                  <a:t>.</a:t>
                </a:r>
                <a:endParaRPr 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3.  Realizar actividades dentro del Instituto, Plateles Educativos y zonas al aire libre en todo el Municipio de La Antigua.</a:t>
                </a:r>
              </a:p>
              <a:p>
                <a:pPr algn="just">
                  <a:lnSpc>
                    <a:spcPct val="150000"/>
                  </a:lnSpc>
                  <a:buNone/>
                </a:pPr>
                <a:r>
                  <a:rPr lang="es-MX" sz="1100" dirty="0">
                    <a:latin typeface="Arial" panose="020B0604020202020204" pitchFamily="34" charset="0"/>
                    <a:cs typeface="Arial" panose="020B0604020202020204" pitchFamily="34" charset="0"/>
                  </a:rPr>
                  <a:t>4.  Apoyar al coordinador en la organización administrativa, para llevar el control correcto de la documentación que se tiene a resguardo.</a:t>
                </a:r>
              </a:p>
              <a:p>
                <a:pPr algn="just">
                  <a:lnSpc>
                    <a:spcPct val="150000"/>
                  </a:lnSpc>
                  <a:buNone/>
                </a:pPr>
                <a:r>
                  <a:rPr lang="es-MX" sz="1100" dirty="0">
                    <a:latin typeface="Arial" panose="020B0604020202020204" pitchFamily="34" charset="0"/>
                    <a:cs typeface="Arial" panose="020B0604020202020204" pitchFamily="34" charset="0"/>
                  </a:rPr>
                  <a:t>5.  Realizar los reportes para entregar al Instituto Municipal de la Juventud de La </a:t>
                </a:r>
                <a:r>
                  <a:rPr lang="es-MX" sz="1100" dirty="0" smtClean="0">
                    <a:latin typeface="Arial" panose="020B0604020202020204" pitchFamily="34" charset="0"/>
                    <a:cs typeface="Arial" panose="020B0604020202020204" pitchFamily="34" charset="0"/>
                  </a:rPr>
                  <a:t>Antigua</a:t>
                </a:r>
                <a:endParaRPr 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y demás que lo soliciten, para el cumplimiento de lo establecido dentro de la ley</a:t>
                </a:r>
                <a:r>
                  <a:rPr lang="es-MX" sz="1100" dirty="0" smtClean="0">
                    <a:latin typeface="Arial" panose="020B0604020202020204" pitchFamily="34" charset="0"/>
                    <a:cs typeface="Arial" panose="020B0604020202020204" pitchFamily="34" charset="0"/>
                  </a:rPr>
                  <a:t>.</a:t>
                </a:r>
                <a:endParaRPr 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6.  Registrar y capturar en el formato establecido a las y los jóvenes beneficiados con los programas que implementa el Instituto Municipal de la Juventud de La Antigua.</a:t>
                </a:r>
              </a:p>
              <a:p>
                <a:pPr algn="just">
                  <a:lnSpc>
                    <a:spcPct val="150000"/>
                  </a:lnSpc>
                  <a:buNone/>
                </a:pPr>
                <a:r>
                  <a:rPr lang="es-MX" sz="1100" dirty="0">
                    <a:latin typeface="Arial" panose="020B0604020202020204" pitchFamily="34" charset="0"/>
                    <a:cs typeface="Arial" panose="020B0604020202020204" pitchFamily="34" charset="0"/>
                  </a:rPr>
                  <a:t>7.  Realizar y derivar oficios o solicitudes, cuando el coordinador del Instituto le </a:t>
                </a:r>
                <a:r>
                  <a:rPr lang="es-MX" sz="1100" dirty="0" smtClean="0">
                    <a:latin typeface="Arial" panose="020B0604020202020204" pitchFamily="34" charset="0"/>
                    <a:cs typeface="Arial" panose="020B0604020202020204" pitchFamily="34" charset="0"/>
                  </a:rPr>
                  <a:t>solicite</a:t>
                </a:r>
                <a:endParaRPr lang="es-MX" sz="1100" dirty="0">
                  <a:latin typeface="Arial" panose="020B0604020202020204" pitchFamily="34" charset="0"/>
                  <a:cs typeface="Arial" panose="020B0604020202020204" pitchFamily="34" charset="0"/>
                </a:endParaRPr>
              </a:p>
              <a:p>
                <a:pPr algn="just">
                  <a:lnSpc>
                    <a:spcPct val="150000"/>
                  </a:lnSpc>
                  <a:buNone/>
                </a:pPr>
                <a:r>
                  <a:rPr lang="es-MX" sz="1100" dirty="0">
                    <a:latin typeface="Arial" panose="020B0604020202020204" pitchFamily="34" charset="0"/>
                    <a:cs typeface="Arial" panose="020B0604020202020204" pitchFamily="34" charset="0"/>
                  </a:rPr>
                  <a:t>8.  Proporcionar información a los jóvenes que soliciten apoyo.</a:t>
                </a:r>
              </a:p>
              <a:p>
                <a:pPr algn="just">
                  <a:lnSpc>
                    <a:spcPct val="150000"/>
                  </a:lnSpc>
                  <a:buNone/>
                </a:pPr>
                <a:endParaRPr lang="es-MX" altLang="es-MX" sz="1100" dirty="0">
                  <a:latin typeface="Arial" panose="020B0604020202020204" pitchFamily="34" charset="0"/>
                  <a:cs typeface="Arial" panose="020B0604020202020204" pitchFamily="34" charset="0"/>
                </a:endParaRPr>
              </a:p>
              <a:p>
                <a:pPr algn="just">
                  <a:lnSpc>
                    <a:spcPct val="150000"/>
                  </a:lnSpc>
                  <a:buFont typeface="Arial" panose="020B0604020202020204" pitchFamily="34" charset="0"/>
                  <a:buNone/>
                </a:pPr>
                <a:r>
                  <a:rPr lang="es-MX" altLang="es-MX" sz="1100" dirty="0">
                    <a:latin typeface="Arial" panose="020B0604020202020204" pitchFamily="34" charset="0"/>
                    <a:cs typeface="Arial" panose="020B0604020202020204" pitchFamily="34" charset="0"/>
                  </a:rPr>
                  <a:t> </a:t>
                </a:r>
                <a:endParaRPr lang="es-ES" altLang="es-MX" sz="1100" dirty="0">
                  <a:latin typeface="Arial" panose="020B0604020202020204" pitchFamily="34" charset="0"/>
                  <a:cs typeface="Arial" panose="020B0604020202020204" pitchFamily="34" charset="0"/>
                </a:endParaRPr>
              </a:p>
            </p:txBody>
          </p:sp>
          <p:sp>
            <p:nvSpPr>
              <p:cNvPr id="14" name="96 CuadroTexto"/>
              <p:cNvSpPr txBox="1">
                <a:spLocks noChangeArrowheads="1"/>
              </p:cNvSpPr>
              <p:nvPr/>
            </p:nvSpPr>
            <p:spPr bwMode="auto">
              <a:xfrm>
                <a:off x="2162175" y="2392363"/>
                <a:ext cx="2559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b="1">
                  <a:solidFill>
                    <a:srgbClr val="000000"/>
                  </a:solidFill>
                  <a:latin typeface="Arial" panose="020B0604020202020204" pitchFamily="34" charset="0"/>
                </a:endParaRPr>
              </a:p>
            </p:txBody>
          </p:sp>
          <p:sp>
            <p:nvSpPr>
              <p:cNvPr id="15" name="95 Rectángulo"/>
              <p:cNvSpPr>
                <a:spLocks noChangeArrowheads="1"/>
              </p:cNvSpPr>
              <p:nvPr/>
            </p:nvSpPr>
            <p:spPr bwMode="auto">
              <a:xfrm>
                <a:off x="687388" y="2351088"/>
                <a:ext cx="5724525" cy="431800"/>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b="1">
                  <a:solidFill>
                    <a:srgbClr val="FFFFFF"/>
                  </a:solidFill>
                  <a:latin typeface="Arial" panose="020B0604020202020204" pitchFamily="34" charset="0"/>
                </a:endParaRPr>
              </a:p>
            </p:txBody>
          </p:sp>
          <p:sp>
            <p:nvSpPr>
              <p:cNvPr id="16" name="CuadroTexto 1"/>
              <p:cNvSpPr txBox="1">
                <a:spLocks noChangeArrowheads="1"/>
              </p:cNvSpPr>
              <p:nvPr/>
            </p:nvSpPr>
            <p:spPr bwMode="auto">
              <a:xfrm>
                <a:off x="2603500" y="2427288"/>
                <a:ext cx="18446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MX" altLang="es-MX" sz="1600" b="1">
                    <a:latin typeface="Arial" panose="020B0604020202020204" pitchFamily="34" charset="0"/>
                  </a:rPr>
                  <a:t>FUNCIONES</a:t>
                </a:r>
              </a:p>
            </p:txBody>
          </p:sp>
        </p:grpSp>
        <p:grpSp>
          <p:nvGrpSpPr>
            <p:cNvPr id="5" name="Grupo 4"/>
            <p:cNvGrpSpPr>
              <a:grpSpLocks/>
            </p:cNvGrpSpPr>
            <p:nvPr/>
          </p:nvGrpSpPr>
          <p:grpSpPr bwMode="auto">
            <a:xfrm>
              <a:off x="360363" y="1263650"/>
              <a:ext cx="6191249" cy="790551"/>
              <a:chOff x="360363" y="1263650"/>
              <a:chExt cx="6191249" cy="790551"/>
            </a:xfrm>
          </p:grpSpPr>
          <p:sp>
            <p:nvSpPr>
              <p:cNvPr id="6" name="4 Rectángulo"/>
              <p:cNvSpPr>
                <a:spLocks noChangeArrowheads="1"/>
              </p:cNvSpPr>
              <p:nvPr/>
            </p:nvSpPr>
            <p:spPr bwMode="auto">
              <a:xfrm>
                <a:off x="360363" y="1263650"/>
                <a:ext cx="6191249" cy="790551"/>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7" name="9 Conector recto"/>
              <p:cNvCxnSpPr>
                <a:cxnSpLocks noChangeShapeType="1"/>
              </p:cNvCxnSpPr>
              <p:nvPr/>
            </p:nvCxnSpPr>
            <p:spPr bwMode="auto">
              <a:xfrm>
                <a:off x="4535487" y="1263650"/>
                <a:ext cx="1588"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8" name="10 Conector recto"/>
              <p:cNvCxnSpPr>
                <a:cxnSpLocks noChangeShapeType="1"/>
              </p:cNvCxnSpPr>
              <p:nvPr/>
            </p:nvCxnSpPr>
            <p:spPr bwMode="auto">
              <a:xfrm>
                <a:off x="2376488" y="1263650"/>
                <a:ext cx="0" cy="790551"/>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9" name="15 Conector recto"/>
              <p:cNvCxnSpPr>
                <a:cxnSpLocks noChangeShapeType="1"/>
              </p:cNvCxnSpPr>
              <p:nvPr/>
            </p:nvCxnSpPr>
            <p:spPr bwMode="auto">
              <a:xfrm>
                <a:off x="360363" y="1695437"/>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0" name="28 CuadroTexto"/>
              <p:cNvSpPr txBox="1">
                <a:spLocks noChangeArrowheads="1"/>
              </p:cNvSpPr>
              <p:nvPr/>
            </p:nvSpPr>
            <p:spPr bwMode="auto">
              <a:xfrm>
                <a:off x="2376488" y="1406521"/>
                <a:ext cx="1943100" cy="554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150000"/>
                  </a:lnSpc>
                  <a:spcBef>
                    <a:spcPct val="0"/>
                  </a:spcBef>
                  <a:buFontTx/>
                  <a:buNone/>
                </a:pPr>
                <a:r>
                  <a:rPr lang="es-ES" altLang="es-MX" sz="1000" dirty="0">
                    <a:solidFill>
                      <a:srgbClr val="000000"/>
                    </a:solidFill>
                    <a:latin typeface="Arial" panose="020B0604020202020204" pitchFamily="34" charset="0"/>
                  </a:rPr>
                  <a:t>NUMERO DE NIVEL</a:t>
                </a:r>
              </a:p>
              <a:p>
                <a:pPr algn="ctr" eaLnBrk="1" hangingPunct="1">
                  <a:lnSpc>
                    <a:spcPct val="150000"/>
                  </a:lnSpc>
                  <a:spcBef>
                    <a:spcPct val="0"/>
                  </a:spcBef>
                  <a:buFontTx/>
                  <a:buNone/>
                </a:pPr>
                <a:r>
                  <a:rPr lang="es-ES" altLang="es-MX" sz="1000" dirty="0" smtClean="0">
                    <a:solidFill>
                      <a:srgbClr val="000000"/>
                    </a:solidFill>
                    <a:latin typeface="Arial" panose="020B0604020202020204" pitchFamily="34" charset="0"/>
                  </a:rPr>
                  <a:t>SEIS</a:t>
                </a:r>
                <a:endParaRPr lang="es-ES" altLang="es-MX" sz="1000" dirty="0">
                  <a:solidFill>
                    <a:srgbClr val="000000"/>
                  </a:solidFill>
                  <a:latin typeface="Arial" panose="020B0604020202020204" pitchFamily="34" charset="0"/>
                </a:endParaRPr>
              </a:p>
            </p:txBody>
          </p:sp>
          <p:sp>
            <p:nvSpPr>
              <p:cNvPr id="11" name="29 CuadroTexto"/>
              <p:cNvSpPr txBox="1">
                <a:spLocks noChangeArrowheads="1"/>
              </p:cNvSpPr>
              <p:nvPr/>
            </p:nvSpPr>
            <p:spPr bwMode="auto">
              <a:xfrm>
                <a:off x="4464050" y="1335086"/>
                <a:ext cx="2016125" cy="6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900">
                    <a:solidFill>
                      <a:srgbClr val="000000"/>
                    </a:solidFill>
                    <a:latin typeface="Arial" panose="020B0604020202020204" pitchFamily="34" charset="0"/>
                  </a:rPr>
                  <a:t>PERFIL APROBADO</a:t>
                </a:r>
              </a:p>
              <a:p>
                <a:pPr algn="ctr" eaLnBrk="1" hangingPunct="1">
                  <a:spcBef>
                    <a:spcPct val="0"/>
                  </a:spcBef>
                  <a:buFontTx/>
                  <a:buNone/>
                </a:pPr>
                <a:r>
                  <a:rPr lang="es-ES" altLang="es-MX" sz="900">
                    <a:solidFill>
                      <a:srgbClr val="000000"/>
                    </a:solidFill>
                    <a:latin typeface="Arial" panose="020B0604020202020204" pitchFamily="34" charset="0"/>
                  </a:rPr>
                  <a:t>POR:</a:t>
                </a:r>
              </a:p>
              <a:p>
                <a:pPr algn="ctr" eaLnBrk="1" hangingPunct="1">
                  <a:spcBef>
                    <a:spcPct val="0"/>
                  </a:spcBef>
                  <a:buFontTx/>
                  <a:buNone/>
                </a:pPr>
                <a:endParaRPr lang="es-ES" altLang="es-MX" sz="900">
                  <a:solidFill>
                    <a:srgbClr val="000000"/>
                  </a:solidFill>
                  <a:latin typeface="Arial" panose="020B0604020202020204" pitchFamily="34" charset="0"/>
                </a:endParaRPr>
              </a:p>
              <a:p>
                <a:pPr algn="ctr" eaLnBrk="1" hangingPunct="1">
                  <a:spcBef>
                    <a:spcPct val="0"/>
                  </a:spcBef>
                  <a:buFontTx/>
                  <a:buNone/>
                </a:pPr>
                <a:r>
                  <a:rPr lang="es-ES" altLang="es-MX" sz="900">
                    <a:solidFill>
                      <a:srgbClr val="000000"/>
                    </a:solidFill>
                    <a:latin typeface="Arial" panose="020B0604020202020204" pitchFamily="34" charset="0"/>
                  </a:rPr>
                  <a:t>PRESIDENCIA</a:t>
                </a:r>
              </a:p>
            </p:txBody>
          </p:sp>
        </p:grpSp>
      </p:grpSp>
      <p:sp>
        <p:nvSpPr>
          <p:cNvPr id="39"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a:t>
            </a:r>
            <a:r>
              <a:rPr lang="es-ES" altLang="es-MX" sz="900" dirty="0" smtClean="0">
                <a:solidFill>
                  <a:srgbClr val="000000"/>
                </a:solidFill>
                <a:latin typeface="Arial" panose="020B0604020202020204" pitchFamily="34" charset="0"/>
              </a:rPr>
              <a:t>08</a:t>
            </a:r>
            <a:endParaRPr lang="es-ES" altLang="es-MX" sz="900" dirty="0">
              <a:solidFill>
                <a:srgbClr val="000000"/>
              </a:solidFill>
              <a:latin typeface="Arial" panose="020B0604020202020204" pitchFamily="34" charset="0"/>
            </a:endParaRPr>
          </a:p>
        </p:txBody>
      </p:sp>
      <p:sp>
        <p:nvSpPr>
          <p:cNvPr id="40" name="CuadroTexto 39"/>
          <p:cNvSpPr txBox="1"/>
          <p:nvPr/>
        </p:nvSpPr>
        <p:spPr>
          <a:xfrm>
            <a:off x="4987359" y="8453437"/>
            <a:ext cx="1428741" cy="215444"/>
          </a:xfrm>
          <a:prstGeom prst="rect">
            <a:avLst/>
          </a:prstGeom>
          <a:noFill/>
        </p:spPr>
        <p:txBody>
          <a:bodyPr wrap="square" rtlCol="0">
            <a:spAutoFit/>
          </a:bodyPr>
          <a:lstStyle/>
          <a:p>
            <a:pPr algn="just"/>
            <a:r>
              <a:rPr lang="es-MX" sz="800" dirty="0" smtClean="0">
                <a:latin typeface="Arial" panose="020B0604020202020204" pitchFamily="34" charset="0"/>
                <a:cs typeface="Arial" panose="020B0604020202020204" pitchFamily="34" charset="0"/>
              </a:rPr>
              <a:t>15 DE NOVIEMBRE 2014</a:t>
            </a:r>
            <a:endParaRPr lang="es-MX" sz="800" dirty="0">
              <a:latin typeface="Arial" panose="020B0604020202020204" pitchFamily="34" charset="0"/>
              <a:cs typeface="Arial" panose="020B0604020202020204" pitchFamily="34" charset="0"/>
            </a:endParaRPr>
          </a:p>
        </p:txBody>
      </p:sp>
      <p:sp>
        <p:nvSpPr>
          <p:cNvPr id="42" name="26 CuadroTexto"/>
          <p:cNvSpPr txBox="1"/>
          <p:nvPr/>
        </p:nvSpPr>
        <p:spPr bwMode="auto">
          <a:xfrm>
            <a:off x="360363" y="1246188"/>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a:solidFill>
                  <a:srgbClr val="000000"/>
                </a:solidFill>
                <a:latin typeface="Arial"/>
                <a:cs typeface="Arial"/>
              </a:rPr>
              <a:t>  </a:t>
            </a:r>
            <a:r>
              <a:rPr lang="es-ES" sz="900" kern="0" dirty="0">
                <a:solidFill>
                  <a:srgbClr val="000000"/>
                </a:solidFill>
                <a:latin typeface="Arial"/>
                <a:cs typeface="Arial"/>
              </a:rPr>
              <a:t>TITULO DEL PUESTO</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COORDINADOR DEL AREA DE  CREACION Y DIVERSION </a:t>
            </a:r>
            <a:endParaRPr lang="es-ES" sz="800" kern="0" dirty="0">
              <a:solidFill>
                <a:srgbClr val="000000"/>
              </a:solidFill>
              <a:latin typeface="Arial"/>
              <a:cs typeface="Arial"/>
            </a:endParaRPr>
          </a:p>
        </p:txBody>
      </p:sp>
      <p:sp>
        <p:nvSpPr>
          <p:cNvPr id="43" name="26 CuadroTexto"/>
          <p:cNvSpPr txBox="1"/>
          <p:nvPr/>
        </p:nvSpPr>
        <p:spPr bwMode="auto">
          <a:xfrm>
            <a:off x="333375" y="1656543"/>
            <a:ext cx="2076450" cy="477054"/>
          </a:xfrm>
          <a:prstGeom prst="rect">
            <a:avLst/>
          </a:prstGeom>
          <a:noFill/>
          <a:ln>
            <a:noFill/>
          </a:ln>
        </p:spPr>
        <p:txBody>
          <a:bodyPr>
            <a:spAutoFit/>
          </a:bodyPr>
          <a:lstStyle/>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REPORTA A:</a:t>
            </a:r>
          </a:p>
          <a:p>
            <a:pPr algn="ctr" eaLnBrk="1" fontAlgn="auto" hangingPunct="1">
              <a:spcBef>
                <a:spcPts val="0"/>
              </a:spcBef>
              <a:spcAft>
                <a:spcPts val="0"/>
              </a:spcAft>
              <a:defRPr sz="1800" b="0" i="0" u="none" strike="noStrike" kern="0" cap="none" spc="0" baseline="0">
                <a:solidFill>
                  <a:srgbClr val="000000"/>
                </a:solidFill>
                <a:uFillTx/>
              </a:defRPr>
            </a:pPr>
            <a:r>
              <a:rPr lang="es-ES" sz="800" kern="0" dirty="0" smtClean="0">
                <a:solidFill>
                  <a:srgbClr val="000000"/>
                </a:solidFill>
                <a:latin typeface="Arial"/>
                <a:cs typeface="Arial"/>
              </a:rPr>
              <a:t>JEFATURA INSTITUTO MUNICIPAL DE LA JUVENTUD</a:t>
            </a:r>
            <a:endParaRPr lang="es-ES" sz="800" kern="0" dirty="0">
              <a:solidFill>
                <a:srgbClr val="000000"/>
              </a:solidFill>
              <a:latin typeface="Arial"/>
              <a:cs typeface="Arial"/>
            </a:endParaRPr>
          </a:p>
        </p:txBody>
      </p:sp>
    </p:spTree>
    <p:extLst>
      <p:ext uri="{BB962C8B-B14F-4D97-AF65-F5344CB8AC3E}">
        <p14:creationId xmlns:p14="http://schemas.microsoft.com/office/powerpoint/2010/main" val="511235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a:grpSpLocks/>
          </p:cNvGrpSpPr>
          <p:nvPr/>
        </p:nvGrpSpPr>
        <p:grpSpPr bwMode="auto">
          <a:xfrm>
            <a:off x="333375" y="468313"/>
            <a:ext cx="6191250" cy="8572500"/>
            <a:chOff x="333375" y="468313"/>
            <a:chExt cx="6191250" cy="8572500"/>
          </a:xfrm>
        </p:grpSpPr>
        <p:sp>
          <p:nvSpPr>
            <p:cNvPr id="3" name="3 Rectángulo"/>
            <p:cNvSpPr>
              <a:spLocks noChangeArrowheads="1"/>
            </p:cNvSpPr>
            <p:nvPr/>
          </p:nvSpPr>
          <p:spPr bwMode="auto">
            <a:xfrm>
              <a:off x="333375" y="468313"/>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4" name="6 Conector recto"/>
            <p:cNvCxnSpPr>
              <a:cxnSpLocks noChangeShapeType="1"/>
            </p:cNvCxnSpPr>
            <p:nvPr/>
          </p:nvCxnSpPr>
          <p:spPr bwMode="auto">
            <a:xfrm>
              <a:off x="1989138" y="468313"/>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5" name="8 Conector recto"/>
            <p:cNvCxnSpPr>
              <a:cxnSpLocks noChangeShapeType="1"/>
            </p:cNvCxnSpPr>
            <p:nvPr/>
          </p:nvCxnSpPr>
          <p:spPr bwMode="auto">
            <a:xfrm>
              <a:off x="4508500" y="468313"/>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6" name="14 Conector recto"/>
            <p:cNvCxnSpPr>
              <a:cxnSpLocks noChangeShapeType="1"/>
            </p:cNvCxnSpPr>
            <p:nvPr/>
          </p:nvCxnSpPr>
          <p:spPr bwMode="auto">
            <a:xfrm>
              <a:off x="4508500" y="774701"/>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7" name="21 CuadroTexto"/>
            <p:cNvSpPr txBox="1">
              <a:spLocks noChangeArrowheads="1"/>
            </p:cNvSpPr>
            <p:nvPr/>
          </p:nvSpPr>
          <p:spPr bwMode="auto">
            <a:xfrm>
              <a:off x="2060575" y="539751"/>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8" name="22 CuadroTexto"/>
            <p:cNvSpPr txBox="1">
              <a:spLocks noChangeArrowheads="1"/>
            </p:cNvSpPr>
            <p:nvPr/>
          </p:nvSpPr>
          <p:spPr bwMode="auto">
            <a:xfrm>
              <a:off x="4508500" y="533401"/>
              <a:ext cx="20161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 ORGANIZACIONAL</a:t>
              </a:r>
            </a:p>
          </p:txBody>
        </p:sp>
        <p:pic>
          <p:nvPicPr>
            <p:cNvPr id="10"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20713" y="539751"/>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38 Grupo"/>
            <p:cNvGrpSpPr>
              <a:grpSpLocks/>
            </p:cNvGrpSpPr>
            <p:nvPr/>
          </p:nvGrpSpPr>
          <p:grpSpPr bwMode="auto">
            <a:xfrm>
              <a:off x="1916113" y="4213226"/>
              <a:ext cx="3529012" cy="914400"/>
              <a:chOff x="1916116" y="4284658"/>
              <a:chExt cx="3529007" cy="914400"/>
            </a:xfrm>
          </p:grpSpPr>
          <p:sp>
            <p:nvSpPr>
              <p:cNvPr id="26" name="37 Rectángulo"/>
              <p:cNvSpPr>
                <a:spLocks noChangeArrowheads="1"/>
              </p:cNvSpPr>
              <p:nvPr/>
            </p:nvSpPr>
            <p:spPr bwMode="auto">
              <a:xfrm>
                <a:off x="1916116" y="4284658"/>
                <a:ext cx="3529007" cy="914400"/>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sp>
            <p:nvSpPr>
              <p:cNvPr id="27" name="36 CuadroTexto"/>
              <p:cNvSpPr txBox="1">
                <a:spLocks noChangeArrowheads="1"/>
              </p:cNvSpPr>
              <p:nvPr/>
            </p:nvSpPr>
            <p:spPr bwMode="auto">
              <a:xfrm>
                <a:off x="2564297" y="4572694"/>
                <a:ext cx="23046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800" b="1">
                    <a:solidFill>
                      <a:srgbClr val="000000"/>
                    </a:solidFill>
                    <a:latin typeface="Arial" panose="020B0604020202020204" pitchFamily="34" charset="0"/>
                  </a:rPr>
                  <a:t>G L O S A R I O</a:t>
                </a:r>
              </a:p>
            </p:txBody>
          </p:sp>
        </p:grpSp>
        <p:grpSp>
          <p:nvGrpSpPr>
            <p:cNvPr id="12" name="34 Grupo"/>
            <p:cNvGrpSpPr>
              <a:grpSpLocks/>
            </p:cNvGrpSpPr>
            <p:nvPr/>
          </p:nvGrpSpPr>
          <p:grpSpPr bwMode="auto">
            <a:xfrm>
              <a:off x="404813" y="8023226"/>
              <a:ext cx="5975350" cy="649287"/>
              <a:chOff x="476250" y="8243888"/>
              <a:chExt cx="5975357" cy="649287"/>
            </a:xfrm>
          </p:grpSpPr>
          <p:sp>
            <p:nvSpPr>
              <p:cNvPr id="15"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16"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7"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18"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9"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0"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1"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22"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23"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24"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25"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13" name="CuadroTexto 37"/>
            <p:cNvSpPr txBox="1">
              <a:spLocks noChangeArrowheads="1"/>
            </p:cNvSpPr>
            <p:nvPr/>
          </p:nvSpPr>
          <p:spPr bwMode="auto">
            <a:xfrm>
              <a:off x="3141663" y="8764588"/>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dirty="0" smtClean="0">
                  <a:latin typeface="Arial" panose="020B0604020202020204" pitchFamily="34" charset="0"/>
                </a:rPr>
                <a:t>27</a:t>
              </a:r>
              <a:endParaRPr lang="es-MX" altLang="es-MX" sz="1200" dirty="0">
                <a:latin typeface="Arial" panose="020B0604020202020204" pitchFamily="34" charset="0"/>
              </a:endParaRPr>
            </a:p>
          </p:txBody>
        </p:sp>
        <p:sp>
          <p:nvSpPr>
            <p:cNvPr id="14" name="CuadroTexto 28"/>
            <p:cNvSpPr txBox="1">
              <a:spLocks noChangeArrowheads="1"/>
            </p:cNvSpPr>
            <p:nvPr/>
          </p:nvSpPr>
          <p:spPr bwMode="auto">
            <a:xfrm>
              <a:off x="4889500" y="8453438"/>
              <a:ext cx="1406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r>
                <a:rPr lang="es-MX" altLang="es-MX" sz="800">
                  <a:latin typeface="Arial" panose="020B0604020202020204" pitchFamily="34" charset="0"/>
                </a:rPr>
                <a:t>15 DE NOVIEMBRE 2014</a:t>
              </a:r>
            </a:p>
          </p:txBody>
        </p:sp>
      </p:grpSp>
      <p:sp>
        <p:nvSpPr>
          <p:cNvPr id="28" name="23 CuadroTexto"/>
          <p:cNvSpPr txBox="1">
            <a:spLocks noChangeArrowheads="1"/>
          </p:cNvSpPr>
          <p:nvPr/>
        </p:nvSpPr>
        <p:spPr bwMode="auto">
          <a:xfrm>
            <a:off x="4508500" y="763589"/>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- 00</a:t>
            </a:r>
          </a:p>
        </p:txBody>
      </p:sp>
    </p:spTree>
    <p:extLst>
      <p:ext uri="{BB962C8B-B14F-4D97-AF65-F5344CB8AC3E}">
        <p14:creationId xmlns:p14="http://schemas.microsoft.com/office/powerpoint/2010/main" val="4136973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a:grpSpLocks/>
          </p:cNvGrpSpPr>
          <p:nvPr/>
        </p:nvGrpSpPr>
        <p:grpSpPr bwMode="auto">
          <a:xfrm>
            <a:off x="333375" y="468313"/>
            <a:ext cx="6191250" cy="8572500"/>
            <a:chOff x="333375" y="539750"/>
            <a:chExt cx="6191250" cy="8572500"/>
          </a:xfrm>
        </p:grpSpPr>
        <p:sp>
          <p:nvSpPr>
            <p:cNvPr id="3" name="3 Rectángulo"/>
            <p:cNvSpPr>
              <a:spLocks noChangeArrowheads="1"/>
            </p:cNvSpPr>
            <p:nvPr/>
          </p:nvSpPr>
          <p:spPr bwMode="auto">
            <a:xfrm>
              <a:off x="333375" y="539750"/>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4" name="6 Conector recto"/>
            <p:cNvCxnSpPr>
              <a:cxnSpLocks noChangeShapeType="1"/>
            </p:cNvCxnSpPr>
            <p:nvPr/>
          </p:nvCxnSpPr>
          <p:spPr bwMode="auto">
            <a:xfrm>
              <a:off x="1989138" y="539750"/>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5" name="8 Conector recto"/>
            <p:cNvCxnSpPr>
              <a:cxnSpLocks noChangeShapeType="1"/>
            </p:cNvCxnSpPr>
            <p:nvPr/>
          </p:nvCxnSpPr>
          <p:spPr bwMode="auto">
            <a:xfrm>
              <a:off x="4508500" y="539750"/>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6" name="14 Conector recto"/>
            <p:cNvCxnSpPr>
              <a:cxnSpLocks noChangeShapeType="1"/>
            </p:cNvCxnSpPr>
            <p:nvPr/>
          </p:nvCxnSpPr>
          <p:spPr bwMode="auto">
            <a:xfrm>
              <a:off x="4508500" y="846138"/>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7" name="21 CuadroTexto"/>
            <p:cNvSpPr txBox="1">
              <a:spLocks noChangeArrowheads="1"/>
            </p:cNvSpPr>
            <p:nvPr/>
          </p:nvSpPr>
          <p:spPr bwMode="auto">
            <a:xfrm>
              <a:off x="2060575" y="611188"/>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8" name="22 CuadroTexto"/>
            <p:cNvSpPr txBox="1">
              <a:spLocks noChangeArrowheads="1"/>
            </p:cNvSpPr>
            <p:nvPr/>
          </p:nvSpPr>
          <p:spPr bwMode="auto">
            <a:xfrm>
              <a:off x="4508500" y="604838"/>
              <a:ext cx="20161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 ORGANIZACIONAL</a:t>
              </a:r>
            </a:p>
          </p:txBody>
        </p:sp>
        <p:pic>
          <p:nvPicPr>
            <p:cNvPr id="10"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20713" y="611188"/>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22 CuadroTexto"/>
            <p:cNvSpPr txBox="1">
              <a:spLocks noChangeArrowheads="1"/>
            </p:cNvSpPr>
            <p:nvPr/>
          </p:nvSpPr>
          <p:spPr bwMode="auto">
            <a:xfrm>
              <a:off x="763588" y="1636713"/>
              <a:ext cx="5545137" cy="562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buNone/>
              </a:pPr>
              <a:r>
                <a:rPr lang="es-MX" sz="1100" b="1" dirty="0" smtClean="0">
                  <a:latin typeface="Arial" panose="020B0604020202020204" pitchFamily="34" charset="0"/>
                  <a:cs typeface="Arial" panose="020B0604020202020204" pitchFamily="34" charset="0"/>
                </a:rPr>
                <a:t>ATRIBUCIONES.- </a:t>
              </a:r>
              <a:r>
                <a:rPr lang="es-MX" sz="1100" dirty="0">
                  <a:latin typeface="Arial" panose="020B0604020202020204" pitchFamily="34" charset="0"/>
                  <a:cs typeface="Arial" panose="020B0604020202020204" pitchFamily="34" charset="0"/>
                </a:rPr>
                <a:t>Asignación de algo o alguien como de su competencia</a:t>
              </a:r>
              <a:r>
                <a:rPr lang="es-MX" sz="1100" dirty="0" smtClean="0">
                  <a:latin typeface="Arial" panose="020B0604020202020204" pitchFamily="34" charset="0"/>
                  <a:cs typeface="Arial" panose="020B0604020202020204" pitchFamily="34" charset="0"/>
                </a:rPr>
                <a:t>.</a:t>
              </a:r>
            </a:p>
            <a:p>
              <a:pPr algn="just">
                <a:buNone/>
              </a:pPr>
              <a:endParaRPr lang="es-MX" sz="1100" dirty="0">
                <a:latin typeface="Arial" panose="020B0604020202020204" pitchFamily="34" charset="0"/>
                <a:cs typeface="Arial" panose="020B0604020202020204" pitchFamily="34" charset="0"/>
              </a:endParaRPr>
            </a:p>
            <a:p>
              <a:pPr algn="just">
                <a:lnSpc>
                  <a:spcPct val="150000"/>
                </a:lnSpc>
                <a:buNone/>
              </a:pPr>
              <a:r>
                <a:rPr lang="es-MX" sz="1100" b="1" dirty="0" smtClean="0">
                  <a:latin typeface="Arial" panose="020B0604020202020204" pitchFamily="34" charset="0"/>
                  <a:cs typeface="Arial" panose="020B0604020202020204" pitchFamily="34" charset="0"/>
                </a:rPr>
                <a:t>CIBERNET</a:t>
              </a:r>
              <a:r>
                <a:rPr lang="es-MX" sz="1100" dirty="0" smtClean="0">
                  <a:latin typeface="Arial" panose="020B0604020202020204" pitchFamily="34" charset="0"/>
                  <a:cs typeface="Arial" panose="020B0604020202020204" pitchFamily="34" charset="0"/>
                </a:rPr>
                <a:t>.- </a:t>
              </a:r>
              <a:r>
                <a:rPr lang="es-MX" sz="1100" dirty="0">
                  <a:latin typeface="Arial" panose="020B0604020202020204" pitchFamily="34" charset="0"/>
                  <a:cs typeface="Arial" panose="020B0604020202020204" pitchFamily="34" charset="0"/>
                </a:rPr>
                <a:t>Área dentro del Instituto Municipal de la Juventud en temas de la</a:t>
              </a:r>
            </a:p>
            <a:p>
              <a:pPr algn="just">
                <a:lnSpc>
                  <a:spcPct val="150000"/>
                </a:lnSpc>
                <a:buNone/>
              </a:pPr>
              <a:r>
                <a:rPr lang="es-MX" sz="1100" dirty="0">
                  <a:latin typeface="Arial" panose="020B0604020202020204" pitchFamily="34" charset="0"/>
                  <a:cs typeface="Arial" panose="020B0604020202020204" pitchFamily="34" charset="0"/>
                </a:rPr>
                <a:t> </a:t>
              </a:r>
              <a:r>
                <a:rPr lang="es-MX" sz="1100" dirty="0" smtClean="0">
                  <a:latin typeface="Arial" panose="020B0604020202020204" pitchFamily="34" charset="0"/>
                  <a:cs typeface="Arial" panose="020B0604020202020204" pitchFamily="34" charset="0"/>
                </a:rPr>
                <a:t>Informática.</a:t>
              </a:r>
            </a:p>
            <a:p>
              <a:pPr algn="just">
                <a:buNone/>
              </a:pPr>
              <a:endParaRPr lang="es-MX" sz="1100" dirty="0">
                <a:latin typeface="Arial" panose="020B0604020202020204" pitchFamily="34" charset="0"/>
                <a:cs typeface="Arial" panose="020B0604020202020204" pitchFamily="34" charset="0"/>
              </a:endParaRPr>
            </a:p>
            <a:p>
              <a:pPr algn="just">
                <a:lnSpc>
                  <a:spcPct val="150000"/>
                </a:lnSpc>
                <a:buNone/>
              </a:pPr>
              <a:r>
                <a:rPr lang="es-MX" sz="1100" b="1" dirty="0" smtClean="0">
                  <a:latin typeface="Arial" panose="020B0604020202020204" pitchFamily="34" charset="0"/>
                  <a:cs typeface="Arial" panose="020B0604020202020204" pitchFamily="34" charset="0"/>
                </a:rPr>
                <a:t>CAC</a:t>
              </a:r>
              <a:r>
                <a:rPr lang="es-MX" sz="1100" b="1" dirty="0">
                  <a:latin typeface="Arial" panose="020B0604020202020204" pitchFamily="34" charset="0"/>
                  <a:cs typeface="Arial" panose="020B0604020202020204" pitchFamily="34" charset="0"/>
                </a:rPr>
                <a:t>.</a:t>
              </a:r>
              <a:r>
                <a:rPr lang="es-MX" sz="1100" dirty="0">
                  <a:latin typeface="Arial" panose="020B0604020202020204" pitchFamily="34" charset="0"/>
                  <a:cs typeface="Arial" panose="020B0604020202020204" pitchFamily="34" charset="0"/>
                </a:rPr>
                <a:t>- Coordinador del área de </a:t>
              </a:r>
              <a:r>
                <a:rPr lang="es-MX" sz="1100" dirty="0" err="1">
                  <a:latin typeface="Arial" panose="020B0604020202020204" pitchFamily="34" charset="0"/>
                  <a:cs typeface="Arial" panose="020B0604020202020204" pitchFamily="34" charset="0"/>
                </a:rPr>
                <a:t>Cibernet</a:t>
              </a:r>
              <a:r>
                <a:rPr lang="es-MX" sz="1100" dirty="0" smtClean="0">
                  <a:latin typeface="Arial" panose="020B0604020202020204" pitchFamily="34" charset="0"/>
                  <a:cs typeface="Arial" panose="020B0604020202020204" pitchFamily="34" charset="0"/>
                </a:rPr>
                <a:t>.</a:t>
              </a:r>
            </a:p>
            <a:p>
              <a:pPr algn="just">
                <a:buNone/>
              </a:pPr>
              <a:r>
                <a:rPr lang="es-MX" sz="1100" dirty="0">
                  <a:latin typeface="Arial" panose="020B0604020202020204" pitchFamily="34" charset="0"/>
                  <a:cs typeface="Arial" panose="020B0604020202020204" pitchFamily="34" charset="0"/>
                </a:rPr>
                <a:t> </a:t>
              </a:r>
            </a:p>
            <a:p>
              <a:pPr algn="just">
                <a:lnSpc>
                  <a:spcPct val="150000"/>
                </a:lnSpc>
                <a:buNone/>
              </a:pPr>
              <a:r>
                <a:rPr lang="es-MX" sz="1100" b="1" dirty="0">
                  <a:latin typeface="Arial" panose="020B0604020202020204" pitchFamily="34" charset="0"/>
                  <a:cs typeface="Arial" panose="020B0604020202020204" pitchFamily="34" charset="0"/>
                </a:rPr>
                <a:t>CAC y D</a:t>
              </a:r>
              <a:r>
                <a:rPr lang="es-MX" sz="1100" dirty="0">
                  <a:latin typeface="Arial" panose="020B0604020202020204" pitchFamily="34" charset="0"/>
                  <a:cs typeface="Arial" panose="020B0604020202020204" pitchFamily="34" charset="0"/>
                </a:rPr>
                <a:t>.- Coordinador del Área de Creación y Diversión. </a:t>
              </a:r>
              <a:r>
                <a:rPr lang="es-MX" sz="1100" b="1" dirty="0">
                  <a:latin typeface="Arial" panose="020B0604020202020204" pitchFamily="34" charset="0"/>
                  <a:cs typeface="Arial" panose="020B0604020202020204" pitchFamily="34" charset="0"/>
                </a:rPr>
                <a:t>CAO y P</a:t>
              </a:r>
              <a:r>
                <a:rPr lang="es-MX" sz="1100" dirty="0">
                  <a:latin typeface="Arial" panose="020B0604020202020204" pitchFamily="34" charset="0"/>
                  <a:cs typeface="Arial" panose="020B0604020202020204" pitchFamily="34" charset="0"/>
                </a:rPr>
                <a:t>.- Coordinador del Área de Orientación y Prevención. </a:t>
              </a:r>
              <a:r>
                <a:rPr lang="es-MX" sz="1100" b="1" dirty="0">
                  <a:latin typeface="Arial" panose="020B0604020202020204" pitchFamily="34" charset="0"/>
                  <a:cs typeface="Arial" panose="020B0604020202020204" pitchFamily="34" charset="0"/>
                </a:rPr>
                <a:t>CCMJ</a:t>
              </a:r>
              <a:r>
                <a:rPr lang="es-MX" sz="1100" dirty="0">
                  <a:latin typeface="Arial" panose="020B0604020202020204" pitchFamily="34" charset="0"/>
                  <a:cs typeface="Arial" panose="020B0604020202020204" pitchFamily="34" charset="0"/>
                </a:rPr>
                <a:t>.- Comité Municipal de la </a:t>
              </a:r>
              <a:r>
                <a:rPr lang="es-MX" sz="1100" dirty="0" smtClean="0">
                  <a:latin typeface="Arial" panose="020B0604020202020204" pitchFamily="34" charset="0"/>
                  <a:cs typeface="Arial" panose="020B0604020202020204" pitchFamily="34" charset="0"/>
                </a:rPr>
                <a:t>Juventud</a:t>
              </a:r>
            </a:p>
            <a:p>
              <a:pPr algn="just">
                <a:buNone/>
              </a:pPr>
              <a:endParaRPr lang="es-MX" sz="1100" dirty="0">
                <a:latin typeface="Arial" panose="020B0604020202020204" pitchFamily="34" charset="0"/>
                <a:cs typeface="Arial" panose="020B0604020202020204" pitchFamily="34" charset="0"/>
              </a:endParaRPr>
            </a:p>
            <a:p>
              <a:pPr algn="just">
                <a:lnSpc>
                  <a:spcPct val="150000"/>
                </a:lnSpc>
                <a:buNone/>
              </a:pPr>
              <a:r>
                <a:rPr lang="es-MX" sz="1100" b="1" dirty="0">
                  <a:latin typeface="Arial" panose="020B0604020202020204" pitchFamily="34" charset="0"/>
                  <a:cs typeface="Arial" panose="020B0604020202020204" pitchFamily="34" charset="0"/>
                </a:rPr>
                <a:t>IMJUVE</a:t>
              </a:r>
              <a:r>
                <a:rPr lang="es-MX" sz="1100" dirty="0">
                  <a:latin typeface="Arial" panose="020B0604020202020204" pitchFamily="34" charset="0"/>
                  <a:cs typeface="Arial" panose="020B0604020202020204" pitchFamily="34" charset="0"/>
                </a:rPr>
                <a:t>.- Instituto Mexicano de la Juventud. Órgano Federal descentralizado que se encarga de promover actuaciones en beneficio de los </a:t>
              </a:r>
              <a:r>
                <a:rPr lang="es-MX" sz="1100" dirty="0" smtClean="0">
                  <a:latin typeface="Arial" panose="020B0604020202020204" pitchFamily="34" charset="0"/>
                  <a:cs typeface="Arial" panose="020B0604020202020204" pitchFamily="34" charset="0"/>
                </a:rPr>
                <a:t>jóvenes.</a:t>
              </a:r>
            </a:p>
            <a:p>
              <a:pPr algn="just">
                <a:buNone/>
              </a:pPr>
              <a:endParaRPr lang="es-MX" sz="1100" dirty="0" smtClean="0">
                <a:latin typeface="Arial" panose="020B0604020202020204" pitchFamily="34" charset="0"/>
                <a:cs typeface="Arial" panose="020B0604020202020204" pitchFamily="34" charset="0"/>
              </a:endParaRPr>
            </a:p>
            <a:p>
              <a:pPr algn="just">
                <a:lnSpc>
                  <a:spcPct val="150000"/>
                </a:lnSpc>
                <a:buNone/>
              </a:pPr>
              <a:r>
                <a:rPr lang="es-MX" sz="1100" b="1" dirty="0" smtClean="0">
                  <a:latin typeface="Arial" panose="020B0604020202020204" pitchFamily="34" charset="0"/>
                  <a:cs typeface="Arial" panose="020B0604020202020204" pitchFamily="34" charset="0"/>
                </a:rPr>
                <a:t>INFORMÁTICA.</a:t>
              </a:r>
              <a:r>
                <a:rPr lang="es-MX" sz="1100" dirty="0" smtClean="0">
                  <a:latin typeface="Arial" panose="020B0604020202020204" pitchFamily="34" charset="0"/>
                  <a:cs typeface="Arial" panose="020B0604020202020204" pitchFamily="34" charset="0"/>
                </a:rPr>
                <a:t>-  </a:t>
              </a:r>
              <a:r>
                <a:rPr lang="es-MX" sz="1100" dirty="0">
                  <a:latin typeface="Arial" panose="020B0604020202020204" pitchFamily="34" charset="0"/>
                  <a:cs typeface="Arial" panose="020B0604020202020204" pitchFamily="34" charset="0"/>
                </a:rPr>
                <a:t>Conjunto  de  conocimientos  técnicos  que  se  ocupan  del tratamiento automático de la información por medio de </a:t>
              </a:r>
              <a:r>
                <a:rPr lang="es-MX" sz="1100" dirty="0" smtClean="0">
                  <a:latin typeface="Arial" panose="020B0604020202020204" pitchFamily="34" charset="0"/>
                  <a:cs typeface="Arial" panose="020B0604020202020204" pitchFamily="34" charset="0"/>
                </a:rPr>
                <a:t>computadoras</a:t>
              </a:r>
            </a:p>
            <a:p>
              <a:pPr algn="just">
                <a:buNone/>
              </a:pPr>
              <a:endParaRPr lang="es-MX" sz="1100" dirty="0" smtClean="0">
                <a:latin typeface="Arial" panose="020B0604020202020204" pitchFamily="34" charset="0"/>
                <a:cs typeface="Arial" panose="020B0604020202020204" pitchFamily="34" charset="0"/>
              </a:endParaRPr>
            </a:p>
            <a:p>
              <a:pPr algn="just">
                <a:lnSpc>
                  <a:spcPct val="150000"/>
                </a:lnSpc>
                <a:buNone/>
              </a:pPr>
              <a:r>
                <a:rPr lang="es-MX" sz="1100" b="1" dirty="0" smtClean="0">
                  <a:latin typeface="Arial" panose="020B0604020202020204" pitchFamily="34" charset="0"/>
                  <a:cs typeface="Arial" panose="020B0604020202020204" pitchFamily="34" charset="0"/>
                </a:rPr>
                <a:t>INSTITUTO MUNICIPAL DE LA JUVENTUD</a:t>
              </a:r>
              <a:r>
                <a:rPr lang="es-MX" sz="1100" dirty="0" smtClean="0">
                  <a:latin typeface="Arial" panose="020B0604020202020204" pitchFamily="34" charset="0"/>
                  <a:cs typeface="Arial" panose="020B0604020202020204" pitchFamily="34" charset="0"/>
                </a:rPr>
                <a:t>.- </a:t>
              </a:r>
              <a:r>
                <a:rPr lang="es-MX" sz="1100" dirty="0">
                  <a:latin typeface="Arial" panose="020B0604020202020204" pitchFamily="34" charset="0"/>
                  <a:cs typeface="Arial" panose="020B0604020202020204" pitchFamily="34" charset="0"/>
                </a:rPr>
                <a:t>Órgano municipal descentralizado que se encarga de promover actuaciones en beneficio de los jóvenes</a:t>
              </a:r>
              <a:r>
                <a:rPr lang="es-MX" sz="1100" dirty="0" smtClean="0">
                  <a:latin typeface="Arial" panose="020B0604020202020204" pitchFamily="34" charset="0"/>
                  <a:cs typeface="Arial" panose="020B0604020202020204" pitchFamily="34" charset="0"/>
                </a:rPr>
                <a:t>.</a:t>
              </a:r>
            </a:p>
            <a:p>
              <a:pPr algn="just">
                <a:buNone/>
              </a:pPr>
              <a:endParaRPr lang="es-MX" sz="1100" dirty="0">
                <a:latin typeface="Arial" panose="020B0604020202020204" pitchFamily="34" charset="0"/>
                <a:cs typeface="Arial" panose="020B0604020202020204" pitchFamily="34" charset="0"/>
              </a:endParaRPr>
            </a:p>
            <a:p>
              <a:pPr algn="just">
                <a:lnSpc>
                  <a:spcPct val="150000"/>
                </a:lnSpc>
                <a:buNone/>
              </a:pPr>
              <a:r>
                <a:rPr lang="es-MX" sz="1100" b="1" dirty="0" smtClean="0">
                  <a:latin typeface="Arial" panose="020B0604020202020204" pitchFamily="34" charset="0"/>
                  <a:cs typeface="Arial" panose="020B0604020202020204" pitchFamily="34" charset="0"/>
                </a:rPr>
                <a:t>INJUVER</a:t>
              </a:r>
              <a:r>
                <a:rPr lang="es-MX" sz="1100" b="1" dirty="0">
                  <a:latin typeface="Arial" panose="020B0604020202020204" pitchFamily="34" charset="0"/>
                  <a:cs typeface="Arial" panose="020B0604020202020204" pitchFamily="34" charset="0"/>
                </a:rPr>
                <a:t>.</a:t>
              </a:r>
              <a:r>
                <a:rPr lang="es-MX" sz="1100" dirty="0">
                  <a:latin typeface="Arial" panose="020B0604020202020204" pitchFamily="34" charset="0"/>
                  <a:cs typeface="Arial" panose="020B0604020202020204" pitchFamily="34" charset="0"/>
                </a:rPr>
                <a:t>- Instituto de la Juventud Veracruzana. Órgano Estatal descentralizado que se encarga de promover actuaciones en beneficio de los jóvenes.</a:t>
              </a:r>
            </a:p>
            <a:p>
              <a:pPr algn="just">
                <a:lnSpc>
                  <a:spcPct val="150000"/>
                </a:lnSpc>
                <a:buNone/>
              </a:pPr>
              <a:endParaRPr lang="es-ES" altLang="es-MX" sz="1100" dirty="0">
                <a:latin typeface="Arial" panose="020B0604020202020204" pitchFamily="34" charset="0"/>
                <a:cs typeface="Arial" panose="020B0604020202020204" pitchFamily="34" charset="0"/>
              </a:endParaRPr>
            </a:p>
          </p:txBody>
        </p:sp>
        <p:grpSp>
          <p:nvGrpSpPr>
            <p:cNvPr id="12" name="34 Grupo"/>
            <p:cNvGrpSpPr>
              <a:grpSpLocks/>
            </p:cNvGrpSpPr>
            <p:nvPr/>
          </p:nvGrpSpPr>
          <p:grpSpPr bwMode="auto">
            <a:xfrm>
              <a:off x="404813" y="8094663"/>
              <a:ext cx="5975350" cy="649287"/>
              <a:chOff x="476250" y="8243888"/>
              <a:chExt cx="5975357" cy="649287"/>
            </a:xfrm>
          </p:grpSpPr>
          <p:sp>
            <p:nvSpPr>
              <p:cNvPr id="14"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15"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6"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17"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8"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9"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0"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21"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22"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23"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24"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13" name="CuadroTexto 35"/>
            <p:cNvSpPr txBox="1">
              <a:spLocks noChangeArrowheads="1"/>
            </p:cNvSpPr>
            <p:nvPr/>
          </p:nvSpPr>
          <p:spPr bwMode="auto">
            <a:xfrm>
              <a:off x="3141663" y="8836025"/>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dirty="0" smtClean="0">
                  <a:latin typeface="Arial" panose="020B0604020202020204" pitchFamily="34" charset="0"/>
                </a:rPr>
                <a:t>28</a:t>
              </a:r>
              <a:endParaRPr lang="es-MX" altLang="es-MX" sz="1200" dirty="0">
                <a:latin typeface="Arial" panose="020B0604020202020204" pitchFamily="34" charset="0"/>
              </a:endParaRPr>
            </a:p>
          </p:txBody>
        </p:sp>
      </p:grpSp>
      <p:sp>
        <p:nvSpPr>
          <p:cNvPr id="25" name="23 CuadroTexto"/>
          <p:cNvSpPr txBox="1">
            <a:spLocks noChangeArrowheads="1"/>
          </p:cNvSpPr>
          <p:nvPr/>
        </p:nvSpPr>
        <p:spPr bwMode="auto">
          <a:xfrm>
            <a:off x="4508500" y="763589"/>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- 00</a:t>
            </a:r>
          </a:p>
        </p:txBody>
      </p:sp>
      <p:sp>
        <p:nvSpPr>
          <p:cNvPr id="26" name="CuadroTexto 25"/>
          <p:cNvSpPr txBox="1"/>
          <p:nvPr/>
        </p:nvSpPr>
        <p:spPr>
          <a:xfrm>
            <a:off x="4879984" y="8455025"/>
            <a:ext cx="1428741" cy="215444"/>
          </a:xfrm>
          <a:prstGeom prst="rect">
            <a:avLst/>
          </a:prstGeom>
          <a:noFill/>
        </p:spPr>
        <p:txBody>
          <a:bodyPr wrap="square" rtlCol="0">
            <a:spAutoFit/>
          </a:bodyPr>
          <a:lstStyle/>
          <a:p>
            <a:pPr algn="just"/>
            <a:r>
              <a:rPr lang="es-MX" sz="800" dirty="0" smtClean="0">
                <a:latin typeface="Arial" panose="020B0604020202020204" pitchFamily="34" charset="0"/>
                <a:cs typeface="Arial" panose="020B0604020202020204" pitchFamily="34" charset="0"/>
              </a:rPr>
              <a:t>15 DE NOVIEMBRE 2014</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47665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a:grpSpLocks/>
          </p:cNvGrpSpPr>
          <p:nvPr/>
        </p:nvGrpSpPr>
        <p:grpSpPr bwMode="auto">
          <a:xfrm>
            <a:off x="333375" y="395288"/>
            <a:ext cx="6191250" cy="8643937"/>
            <a:chOff x="261938" y="468313"/>
            <a:chExt cx="6191250" cy="8643937"/>
          </a:xfrm>
        </p:grpSpPr>
        <p:grpSp>
          <p:nvGrpSpPr>
            <p:cNvPr id="3" name="Grupo 3"/>
            <p:cNvGrpSpPr>
              <a:grpSpLocks/>
            </p:cNvGrpSpPr>
            <p:nvPr/>
          </p:nvGrpSpPr>
          <p:grpSpPr bwMode="auto">
            <a:xfrm>
              <a:off x="261938" y="468313"/>
              <a:ext cx="6191250" cy="779462"/>
              <a:chOff x="262376" y="468262"/>
              <a:chExt cx="6191250" cy="779463"/>
            </a:xfrm>
          </p:grpSpPr>
          <p:sp>
            <p:nvSpPr>
              <p:cNvPr id="20"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21"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2"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3"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4"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25"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27"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 name="34 Grupo"/>
            <p:cNvGrpSpPr>
              <a:grpSpLocks/>
            </p:cNvGrpSpPr>
            <p:nvPr/>
          </p:nvGrpSpPr>
          <p:grpSpPr bwMode="auto">
            <a:xfrm>
              <a:off x="404813" y="8094663"/>
              <a:ext cx="5975350" cy="649287"/>
              <a:chOff x="476250" y="8243888"/>
              <a:chExt cx="5975357" cy="649287"/>
            </a:xfrm>
          </p:grpSpPr>
          <p:sp>
            <p:nvSpPr>
              <p:cNvPr id="9"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10"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1"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12"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3"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4"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5"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16"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17"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18"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19"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5" name="CuadroTexto 2"/>
            <p:cNvSpPr txBox="1">
              <a:spLocks noChangeArrowheads="1"/>
            </p:cNvSpPr>
            <p:nvPr/>
          </p:nvSpPr>
          <p:spPr bwMode="auto">
            <a:xfrm>
              <a:off x="3141663" y="8836025"/>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a:latin typeface="Arial" panose="020B0604020202020204" pitchFamily="34" charset="0"/>
                </a:rPr>
                <a:t>2</a:t>
              </a:r>
            </a:p>
          </p:txBody>
        </p:sp>
        <p:sp>
          <p:nvSpPr>
            <p:cNvPr id="6" name="Rectángulo 25"/>
            <p:cNvSpPr>
              <a:spLocks noChangeArrowheads="1"/>
            </p:cNvSpPr>
            <p:nvPr/>
          </p:nvSpPr>
          <p:spPr bwMode="auto">
            <a:xfrm>
              <a:off x="614363" y="2001838"/>
              <a:ext cx="5551487" cy="501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50000"/>
                </a:lnSpc>
                <a:spcBef>
                  <a:spcPct val="0"/>
                </a:spcBef>
                <a:spcAft>
                  <a:spcPts val="800"/>
                </a:spcAft>
                <a:buFontTx/>
                <a:buNone/>
              </a:pPr>
              <a:r>
                <a:rPr lang="es-MX" altLang="es-MX" sz="1100">
                  <a:latin typeface="Arial" panose="020B0604020202020204" pitchFamily="34" charset="0"/>
                </a:rPr>
                <a:t> </a:t>
              </a:r>
            </a:p>
            <a:p>
              <a:pPr algn="just">
                <a:lnSpc>
                  <a:spcPct val="150000"/>
                </a:lnSpc>
                <a:spcBef>
                  <a:spcPct val="0"/>
                </a:spcBef>
                <a:buFontTx/>
                <a:buNone/>
              </a:pPr>
              <a:r>
                <a:rPr lang="es-MX" altLang="es-MX" sz="1100">
                  <a:solidFill>
                    <a:srgbClr val="000000"/>
                  </a:solidFill>
                  <a:latin typeface="Arial" panose="020B0604020202020204" pitchFamily="34" charset="0"/>
                  <a:cs typeface="Times New Roman" panose="02020603050405020304" pitchFamily="18" charset="0"/>
                </a:rPr>
                <a:t>En conformidad con las atribuciones que confiere la Ley Orgánica del Municipio Libre del Estado de Veracruz, en su Capítulo Tercero Artículo 35 Fracción XIV donde señala la obligatoriedad   a  los   Municipios   de   expedir   y   mantener   actualizados   los Manuales que normen su actuación; este H. Ayuntamiento de La Antigua, Veracruz, presenta la primera versión del </a:t>
              </a:r>
              <a:r>
                <a:rPr lang="es-MX" altLang="es-MX" sz="1100" b="1">
                  <a:solidFill>
                    <a:srgbClr val="000000"/>
                  </a:solidFill>
                  <a:latin typeface="Arial" panose="020B0604020202020204" pitchFamily="34" charset="0"/>
                  <a:cs typeface="Times New Roman" panose="02020603050405020304" pitchFamily="18" charset="0"/>
                </a:rPr>
                <a:t>Manual de Organización del H. Ayuntamiento </a:t>
              </a:r>
              <a:r>
                <a:rPr lang="es-MX" altLang="es-MX" sz="1100">
                  <a:solidFill>
                    <a:srgbClr val="000000"/>
                  </a:solidFill>
                  <a:latin typeface="Arial" panose="020B0604020202020204" pitchFamily="34" charset="0"/>
                  <a:cs typeface="Times New Roman" panose="02020603050405020304" pitchFamily="18" charset="0"/>
                </a:rPr>
                <a:t>, cuyo propósito es el de contar con un documento normativo que establezca y promueva el alcance de los objetivos, con eficiencia, eficacia, productividad, transparencia y sentido social.</a:t>
              </a:r>
              <a:endParaRPr lang="es-MX" altLang="es-MX" sz="1100">
                <a:latin typeface="Arial" panose="020B0604020202020204" pitchFamily="34" charset="0"/>
              </a:endParaRPr>
            </a:p>
            <a:p>
              <a:pPr algn="just">
                <a:lnSpc>
                  <a:spcPct val="150000"/>
                </a:lnSpc>
                <a:spcBef>
                  <a:spcPct val="0"/>
                </a:spcBef>
                <a:buFontTx/>
                <a:buNone/>
              </a:pPr>
              <a:r>
                <a:rPr lang="es-MX" altLang="es-MX" sz="1100">
                  <a:solidFill>
                    <a:srgbClr val="000000"/>
                  </a:solidFill>
                  <a:latin typeface="Arial" panose="020B0604020202020204" pitchFamily="34" charset="0"/>
                  <a:cs typeface="Times New Roman" panose="02020603050405020304" pitchFamily="18" charset="0"/>
                </a:rPr>
                <a:t>El presente manual de organización del H. AYUNTAMIENTO es una herramienta que establece las obligaciones  y responsabilidades administrativas a las que deberá sujetarse el personal del GOBIERNO Municipal para el desempeño de sus funciones y transparencia de sus operaciones; contribuyendo  con  esto  al  logro  de  los  objetivos,  líneas  de  acción  y metas  del  Plan  de Desarrollo Municipal de La Antigua.</a:t>
              </a:r>
              <a:endParaRPr lang="es-MX" altLang="es-MX" sz="1100">
                <a:latin typeface="Arial" panose="020B0604020202020204" pitchFamily="34" charset="0"/>
              </a:endParaRPr>
            </a:p>
            <a:p>
              <a:pPr algn="just">
                <a:lnSpc>
                  <a:spcPct val="150000"/>
                </a:lnSpc>
                <a:spcBef>
                  <a:spcPct val="0"/>
                </a:spcBef>
                <a:buFontTx/>
                <a:buNone/>
              </a:pPr>
              <a:r>
                <a:rPr lang="es-MX" altLang="es-MX" sz="1100">
                  <a:solidFill>
                    <a:srgbClr val="000000"/>
                  </a:solidFill>
                  <a:latin typeface="Arial" panose="020B0604020202020204" pitchFamily="34" charset="0"/>
                  <a:cs typeface="Times New Roman" panose="02020603050405020304" pitchFamily="18" charset="0"/>
                </a:rPr>
                <a:t>El Manual de Organización del H. ayuntamiento Municipal de La Antigua, Veracruz es el resultado de la investigación, y de la experiencia acumulada sobre la materia, y pretende constituirse como una herramienta de apoyo a la labor que desempeña esta Administración para dar cabal y oportuno cumplimiento de su obligación legal.</a:t>
              </a:r>
              <a:endParaRPr lang="es-MX" altLang="es-MX" sz="1100">
                <a:latin typeface="Arial" panose="020B0604020202020204" pitchFamily="34" charset="0"/>
              </a:endParaRPr>
            </a:p>
          </p:txBody>
        </p:sp>
        <p:sp>
          <p:nvSpPr>
            <p:cNvPr id="7" name="86 Rectángulo"/>
            <p:cNvSpPr>
              <a:spLocks noChangeArrowheads="1"/>
            </p:cNvSpPr>
            <p:nvPr/>
          </p:nvSpPr>
          <p:spPr bwMode="auto">
            <a:xfrm>
              <a:off x="519113" y="1547813"/>
              <a:ext cx="5724525" cy="431800"/>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sp>
          <p:nvSpPr>
            <p:cNvPr id="8" name="87 CuadroTexto"/>
            <p:cNvSpPr txBox="1">
              <a:spLocks noChangeArrowheads="1"/>
            </p:cNvSpPr>
            <p:nvPr/>
          </p:nvSpPr>
          <p:spPr bwMode="auto">
            <a:xfrm>
              <a:off x="2133600" y="1619250"/>
              <a:ext cx="23749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r>
                <a:rPr lang="es-MX" altLang="es-MX" sz="1600" b="1">
                  <a:solidFill>
                    <a:srgbClr val="000000"/>
                  </a:solidFill>
                  <a:latin typeface="Arial" panose="020B0604020202020204" pitchFamily="34" charset="0"/>
                </a:rPr>
                <a:t>I N T R O D U C C I ON </a:t>
              </a:r>
              <a:endParaRPr lang="es-ES" altLang="es-MX" sz="1600">
                <a:solidFill>
                  <a:srgbClr val="000000"/>
                </a:solidFill>
                <a:latin typeface="Arial" panose="020B0604020202020204" pitchFamily="34" charset="0"/>
              </a:endParaRPr>
            </a:p>
          </p:txBody>
        </p:sp>
      </p:grpSp>
      <p:sp>
        <p:nvSpPr>
          <p:cNvPr id="28"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- 00</a:t>
            </a:r>
          </a:p>
        </p:txBody>
      </p:sp>
      <p:sp>
        <p:nvSpPr>
          <p:cNvPr id="29" name="CuadroTexto 28"/>
          <p:cNvSpPr txBox="1"/>
          <p:nvPr/>
        </p:nvSpPr>
        <p:spPr>
          <a:xfrm>
            <a:off x="4987359" y="8453437"/>
            <a:ext cx="1428741" cy="215444"/>
          </a:xfrm>
          <a:prstGeom prst="rect">
            <a:avLst/>
          </a:prstGeom>
          <a:noFill/>
        </p:spPr>
        <p:txBody>
          <a:bodyPr wrap="square" rtlCol="0">
            <a:spAutoFit/>
          </a:bodyPr>
          <a:lstStyle/>
          <a:p>
            <a:pPr algn="just"/>
            <a:r>
              <a:rPr lang="es-MX" sz="800" dirty="0" smtClean="0">
                <a:latin typeface="Arial" panose="020B0604020202020204" pitchFamily="34" charset="0"/>
                <a:cs typeface="Arial" panose="020B0604020202020204" pitchFamily="34" charset="0"/>
              </a:rPr>
              <a:t>15 DE NOVIEMBRE 2014</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65055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a:grpSpLocks/>
          </p:cNvGrpSpPr>
          <p:nvPr/>
        </p:nvGrpSpPr>
        <p:grpSpPr bwMode="auto">
          <a:xfrm>
            <a:off x="333375" y="395288"/>
            <a:ext cx="6191250" cy="8643937"/>
            <a:chOff x="261938" y="468313"/>
            <a:chExt cx="6191250" cy="8643937"/>
          </a:xfrm>
        </p:grpSpPr>
        <p:grpSp>
          <p:nvGrpSpPr>
            <p:cNvPr id="3" name="Grupo 3"/>
            <p:cNvGrpSpPr>
              <a:grpSpLocks/>
            </p:cNvGrpSpPr>
            <p:nvPr/>
          </p:nvGrpSpPr>
          <p:grpSpPr bwMode="auto">
            <a:xfrm>
              <a:off x="261938" y="468313"/>
              <a:ext cx="6191250" cy="779462"/>
              <a:chOff x="262376" y="468262"/>
              <a:chExt cx="6191250" cy="779463"/>
            </a:xfrm>
          </p:grpSpPr>
          <p:sp>
            <p:nvSpPr>
              <p:cNvPr id="17"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18"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9"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0"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1"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22"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24"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 name="34 Grupo"/>
            <p:cNvGrpSpPr>
              <a:grpSpLocks/>
            </p:cNvGrpSpPr>
            <p:nvPr/>
          </p:nvGrpSpPr>
          <p:grpSpPr bwMode="auto">
            <a:xfrm>
              <a:off x="404813" y="8094663"/>
              <a:ext cx="5975350" cy="649287"/>
              <a:chOff x="476250" y="8243888"/>
              <a:chExt cx="5975357" cy="649287"/>
            </a:xfrm>
          </p:grpSpPr>
          <p:sp>
            <p:nvSpPr>
              <p:cNvPr id="6"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7"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8"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9"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0"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1"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2"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13"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14"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15"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16"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5" name="CuadroTexto 2"/>
            <p:cNvSpPr txBox="1">
              <a:spLocks noChangeArrowheads="1"/>
            </p:cNvSpPr>
            <p:nvPr/>
          </p:nvSpPr>
          <p:spPr bwMode="auto">
            <a:xfrm>
              <a:off x="3141663" y="8836025"/>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a:latin typeface="Arial" panose="020B0604020202020204" pitchFamily="34" charset="0"/>
                </a:rPr>
                <a:t>3</a:t>
              </a:r>
            </a:p>
          </p:txBody>
        </p:sp>
      </p:grpSp>
      <p:grpSp>
        <p:nvGrpSpPr>
          <p:cNvPr id="25" name="Grupo 1"/>
          <p:cNvGrpSpPr>
            <a:grpSpLocks/>
          </p:cNvGrpSpPr>
          <p:nvPr/>
        </p:nvGrpSpPr>
        <p:grpSpPr bwMode="auto">
          <a:xfrm>
            <a:off x="601663" y="1474788"/>
            <a:ext cx="5821362" cy="3194050"/>
            <a:chOff x="601663" y="1474788"/>
            <a:chExt cx="5821362" cy="3194050"/>
          </a:xfrm>
        </p:grpSpPr>
        <p:sp>
          <p:nvSpPr>
            <p:cNvPr id="26" name="25 CuadroTexto"/>
            <p:cNvSpPr txBox="1">
              <a:spLocks noChangeArrowheads="1"/>
            </p:cNvSpPr>
            <p:nvPr/>
          </p:nvSpPr>
          <p:spPr bwMode="auto">
            <a:xfrm>
              <a:off x="663575" y="2206625"/>
              <a:ext cx="5759450"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lnSpc>
                  <a:spcPct val="200000"/>
                </a:lnSpc>
                <a:spcBef>
                  <a:spcPct val="0"/>
                </a:spcBef>
                <a:buFont typeface="Arial" panose="020B0604020202020204" pitchFamily="34" charset="0"/>
                <a:buNone/>
              </a:pPr>
              <a:r>
                <a:rPr lang="es-ES" altLang="es-MX" sz="1100" dirty="0">
                  <a:latin typeface="Arial" panose="020B0604020202020204" pitchFamily="34" charset="0"/>
                </a:rPr>
                <a:t>Identificar y dar a conocer en este Manual de Organización, las funciones que corresponde realizar en las diferentes áreas administrativas y operativas, cuyo propósito es ser una herramienta de consulta diaria para facilitar el conocimiento y desempeño de funciones de los servidores públicos de esta dirección, al permitir tener una mayor certidumbre en el desarrollo de sus actividades y la adecuada coordinación entre las áreas, delimitando sus responsabilidades.</a:t>
              </a:r>
              <a:endParaRPr lang="es-MX" altLang="es-MX" sz="1100" dirty="0">
                <a:latin typeface="Arial" panose="020B0604020202020204" pitchFamily="34" charset="0"/>
              </a:endParaRPr>
            </a:p>
            <a:p>
              <a:pPr algn="just" eaLnBrk="1" hangingPunct="1">
                <a:lnSpc>
                  <a:spcPct val="200000"/>
                </a:lnSpc>
                <a:spcBef>
                  <a:spcPct val="0"/>
                </a:spcBef>
                <a:buFontTx/>
                <a:buNone/>
              </a:pPr>
              <a:endParaRPr lang="es-ES" altLang="es-MX" sz="1100" b="1" dirty="0">
                <a:latin typeface="Arial" panose="020B0604020202020204" pitchFamily="34" charset="0"/>
              </a:endParaRPr>
            </a:p>
          </p:txBody>
        </p:sp>
        <p:sp>
          <p:nvSpPr>
            <p:cNvPr id="27" name="69 Rectángulo"/>
            <p:cNvSpPr>
              <a:spLocks noChangeArrowheads="1"/>
            </p:cNvSpPr>
            <p:nvPr/>
          </p:nvSpPr>
          <p:spPr bwMode="auto">
            <a:xfrm>
              <a:off x="601663" y="1474788"/>
              <a:ext cx="5726112" cy="431800"/>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sp>
          <p:nvSpPr>
            <p:cNvPr id="28" name="70 CuadroTexto"/>
            <p:cNvSpPr txBox="1">
              <a:spLocks noChangeArrowheads="1"/>
            </p:cNvSpPr>
            <p:nvPr/>
          </p:nvSpPr>
          <p:spPr bwMode="auto">
            <a:xfrm>
              <a:off x="2058988" y="1546225"/>
              <a:ext cx="271938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r>
                <a:rPr lang="es-MX" altLang="es-MX" sz="1600" b="1">
                  <a:solidFill>
                    <a:srgbClr val="000000"/>
                  </a:solidFill>
                  <a:latin typeface="Arial" panose="020B0604020202020204" pitchFamily="34" charset="0"/>
                </a:rPr>
                <a:t>OBJETIVO DEL MANUAL </a:t>
              </a:r>
              <a:endParaRPr lang="es-ES" altLang="es-MX" sz="1600">
                <a:solidFill>
                  <a:srgbClr val="000000"/>
                </a:solidFill>
                <a:latin typeface="Arial" panose="020B0604020202020204" pitchFamily="34" charset="0"/>
              </a:endParaRPr>
            </a:p>
          </p:txBody>
        </p:sp>
      </p:grpSp>
      <p:sp>
        <p:nvSpPr>
          <p:cNvPr id="29"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- 00</a:t>
            </a:r>
          </a:p>
        </p:txBody>
      </p:sp>
      <p:sp>
        <p:nvSpPr>
          <p:cNvPr id="30" name="CuadroTexto 29"/>
          <p:cNvSpPr txBox="1"/>
          <p:nvPr/>
        </p:nvSpPr>
        <p:spPr>
          <a:xfrm>
            <a:off x="4987359" y="8453437"/>
            <a:ext cx="1428741" cy="215444"/>
          </a:xfrm>
          <a:prstGeom prst="rect">
            <a:avLst/>
          </a:prstGeom>
          <a:noFill/>
        </p:spPr>
        <p:txBody>
          <a:bodyPr wrap="square" rtlCol="0">
            <a:spAutoFit/>
          </a:bodyPr>
          <a:lstStyle/>
          <a:p>
            <a:pPr algn="just"/>
            <a:r>
              <a:rPr lang="es-MX" sz="800" dirty="0" smtClean="0">
                <a:latin typeface="Arial" panose="020B0604020202020204" pitchFamily="34" charset="0"/>
                <a:cs typeface="Arial" panose="020B0604020202020204" pitchFamily="34" charset="0"/>
              </a:rPr>
              <a:t>15 DE NOVIEMBRE 2014</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81863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upo 24"/>
          <p:cNvGrpSpPr/>
          <p:nvPr/>
        </p:nvGrpSpPr>
        <p:grpSpPr>
          <a:xfrm>
            <a:off x="333375" y="395288"/>
            <a:ext cx="6191250" cy="8643937"/>
            <a:chOff x="333375" y="395288"/>
            <a:chExt cx="6191250" cy="8643937"/>
          </a:xfrm>
        </p:grpSpPr>
        <p:grpSp>
          <p:nvGrpSpPr>
            <p:cNvPr id="26" name="Grupo 27"/>
            <p:cNvGrpSpPr>
              <a:grpSpLocks/>
            </p:cNvGrpSpPr>
            <p:nvPr/>
          </p:nvGrpSpPr>
          <p:grpSpPr bwMode="auto">
            <a:xfrm>
              <a:off x="333375" y="395288"/>
              <a:ext cx="6191250" cy="8643937"/>
              <a:chOff x="332656" y="395536"/>
              <a:chExt cx="6191250" cy="8643938"/>
            </a:xfrm>
          </p:grpSpPr>
          <p:grpSp>
            <p:nvGrpSpPr>
              <p:cNvPr id="31" name="Grupo 3"/>
              <p:cNvGrpSpPr>
                <a:grpSpLocks/>
              </p:cNvGrpSpPr>
              <p:nvPr/>
            </p:nvGrpSpPr>
            <p:grpSpPr bwMode="auto">
              <a:xfrm>
                <a:off x="332656" y="395536"/>
                <a:ext cx="6191250" cy="779462"/>
                <a:chOff x="262376" y="468262"/>
                <a:chExt cx="6191250" cy="779463"/>
              </a:xfrm>
            </p:grpSpPr>
            <p:sp>
              <p:nvSpPr>
                <p:cNvPr id="45"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46"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47"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48"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49"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50"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52"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2" name="34 Grupo"/>
              <p:cNvGrpSpPr>
                <a:grpSpLocks/>
              </p:cNvGrpSpPr>
              <p:nvPr/>
            </p:nvGrpSpPr>
            <p:grpSpPr bwMode="auto">
              <a:xfrm>
                <a:off x="475531" y="8021887"/>
                <a:ext cx="5975350" cy="649287"/>
                <a:chOff x="476250" y="8243888"/>
                <a:chExt cx="5975357" cy="649287"/>
              </a:xfrm>
            </p:grpSpPr>
            <p:sp>
              <p:nvSpPr>
                <p:cNvPr id="34"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35"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36"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37"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8"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39"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40"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41"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42"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43"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44"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33"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a:latin typeface="Arial" panose="020B0604020202020204" pitchFamily="34" charset="0"/>
                  </a:rPr>
                  <a:t>4</a:t>
                </a:r>
              </a:p>
            </p:txBody>
          </p:sp>
        </p:grpSp>
        <p:sp>
          <p:nvSpPr>
            <p:cNvPr id="27" name="30 CuadroTexto"/>
            <p:cNvSpPr txBox="1">
              <a:spLocks noChangeArrowheads="1"/>
            </p:cNvSpPr>
            <p:nvPr/>
          </p:nvSpPr>
          <p:spPr bwMode="auto">
            <a:xfrm>
              <a:off x="800102" y="1811300"/>
              <a:ext cx="5329238" cy="5847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50000"/>
                </a:lnSpc>
                <a:buNone/>
              </a:pPr>
              <a:r>
                <a:rPr lang="es-MX" sz="1100" dirty="0">
                  <a:latin typeface="Arial" panose="020B0604020202020204" pitchFamily="34" charset="0"/>
                  <a:cs typeface="Arial" panose="020B0604020202020204" pitchFamily="34" charset="0"/>
                </a:rPr>
                <a:t>La ley del Instituto  Mexicano  de la Juventud, fue  publicada  en  el diario  oficial de  la federación el 6 de enero de 1999, propuesta por el entonces presidente de México Ernesto Zedillo Ponce de León, y por medio del Honorable Congreso de la Unión, ha decretado: la ley del Instituto Mexicano de la Juventud.</a:t>
              </a:r>
            </a:p>
            <a:p>
              <a:pPr algn="just">
                <a:lnSpc>
                  <a:spcPct val="150000"/>
                </a:lnSpc>
                <a:buNone/>
              </a:pPr>
              <a:r>
                <a:rPr lang="es-MX" sz="1100" dirty="0">
                  <a:latin typeface="Arial" panose="020B0604020202020204" pitchFamily="34" charset="0"/>
                  <a:cs typeface="Arial" panose="020B0604020202020204" pitchFamily="34" charset="0"/>
                </a:rPr>
                <a:t> </a:t>
              </a:r>
            </a:p>
            <a:p>
              <a:pPr algn="just">
                <a:lnSpc>
                  <a:spcPct val="150000"/>
                </a:lnSpc>
                <a:buNone/>
              </a:pPr>
              <a:r>
                <a:rPr lang="es-MX" sz="1100" dirty="0">
                  <a:latin typeface="Arial" panose="020B0604020202020204" pitchFamily="34" charset="0"/>
                  <a:cs typeface="Arial" panose="020B0604020202020204" pitchFamily="34" charset="0"/>
                </a:rPr>
                <a:t>Nivel Estatal: De acuerdo al decreto del 6 de enero de 1999, los Gobiernos Estatales crean sus Secretarias de la Juventud por medio de la Secretaria de Gobernación, es por ello que el 09 de agosto de 2005 siendo Fidel Herrera Beltrán Gobernador del Estado de Veracruz de Ignacio de la Llave, Promulgo y Publico Ley número 271 de Desarrollo Integral de la Juventud para el Estado de Veracruz de Ignacio de la Llave, en el año 2011 a iniciativa del Gobernador Javier Duarte de Ochoa se desprende esta Secretaria Descentralizada y se crea la Subsecretaria de  la Juventud, para realizar acciones especificas  en beneficio de las y los jóvenes veracruzanos, siendo esta la primera en todo el país.</a:t>
              </a:r>
            </a:p>
            <a:p>
              <a:pPr algn="just">
                <a:lnSpc>
                  <a:spcPct val="150000"/>
                </a:lnSpc>
                <a:buNone/>
              </a:pPr>
              <a:r>
                <a:rPr lang="es-MX" sz="1100" dirty="0">
                  <a:latin typeface="Arial" panose="020B0604020202020204" pitchFamily="34" charset="0"/>
                  <a:cs typeface="Arial" panose="020B0604020202020204" pitchFamily="34" charset="0"/>
                </a:rPr>
                <a:t> </a:t>
              </a:r>
            </a:p>
            <a:p>
              <a:pPr algn="just">
                <a:lnSpc>
                  <a:spcPct val="150000"/>
                </a:lnSpc>
                <a:buNone/>
              </a:pPr>
              <a:r>
                <a:rPr lang="es-MX" sz="1100" dirty="0">
                  <a:latin typeface="Arial" panose="020B0604020202020204" pitchFamily="34" charset="0"/>
                  <a:cs typeface="Arial" panose="020B0604020202020204" pitchFamily="34" charset="0"/>
                </a:rPr>
                <a:t>Nivel municipal: su antecedente más cercano es del trienio  de 1982-1985, teniendo como alcalde  al Ing.  Leonardo  Carlín  Cobos, basando  se  en  los  lineamientos  del Concejo Nacional de  la  Juventud  (CREA), creado  para  fomentar el desarrollo  de  la  Juventud Mexicana, posteriormente la Institución pasa por un periodo de letargo en el ámbito municipal, asta el trienio 2011-2013 a cargo del Dr. Arturo Navarrete Escobar.</a:t>
              </a:r>
            </a:p>
            <a:p>
              <a:pPr algn="just">
                <a:lnSpc>
                  <a:spcPct val="150000"/>
                </a:lnSpc>
                <a:buFont typeface="Arial" panose="020B0604020202020204" pitchFamily="34" charset="0"/>
                <a:buNone/>
              </a:pPr>
              <a:endParaRPr lang="es-ES" altLang="es-MX" sz="1100" dirty="0">
                <a:latin typeface="Arial" panose="020B0604020202020204" pitchFamily="34" charset="0"/>
                <a:cs typeface="Arial" panose="020B0604020202020204" pitchFamily="34" charset="0"/>
              </a:endParaRPr>
            </a:p>
          </p:txBody>
        </p:sp>
        <p:sp>
          <p:nvSpPr>
            <p:cNvPr id="28" name="95 Rectángulo"/>
            <p:cNvSpPr>
              <a:spLocks noChangeArrowheads="1"/>
            </p:cNvSpPr>
            <p:nvPr/>
          </p:nvSpPr>
          <p:spPr bwMode="auto">
            <a:xfrm>
              <a:off x="547688" y="1254125"/>
              <a:ext cx="5724525" cy="431800"/>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a:solidFill>
                  <a:srgbClr val="FFFFFF"/>
                </a:solidFill>
              </a:endParaRPr>
            </a:p>
          </p:txBody>
        </p:sp>
        <p:sp>
          <p:nvSpPr>
            <p:cNvPr id="29" name="Rectangle 2"/>
            <p:cNvSpPr>
              <a:spLocks noChangeArrowheads="1"/>
            </p:cNvSpPr>
            <p:nvPr/>
          </p:nvSpPr>
          <p:spPr bwMode="auto">
            <a:xfrm>
              <a:off x="1411288" y="1285875"/>
              <a:ext cx="44037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MX" altLang="es-MX" sz="1600" b="1">
                  <a:solidFill>
                    <a:srgbClr val="000000"/>
                  </a:solidFill>
                  <a:latin typeface="Arial" panose="020B0604020202020204" pitchFamily="34" charset="0"/>
                </a:rPr>
                <a:t>A N T E C E D E N T E S  H I S T Ó R I C O S</a:t>
              </a:r>
              <a:endParaRPr lang="es-ES" altLang="es-MX" sz="1600" b="1">
                <a:solidFill>
                  <a:srgbClr val="000000"/>
                </a:solidFill>
                <a:latin typeface="Arial" panose="020B0604020202020204" pitchFamily="34" charset="0"/>
              </a:endParaRPr>
            </a:p>
          </p:txBody>
        </p:sp>
        <p:sp>
          <p:nvSpPr>
            <p:cNvPr id="30" name="CuadroTexto 32"/>
            <p:cNvSpPr txBox="1">
              <a:spLocks noChangeArrowheads="1"/>
            </p:cNvSpPr>
            <p:nvPr/>
          </p:nvSpPr>
          <p:spPr bwMode="auto">
            <a:xfrm>
              <a:off x="4973638" y="8461375"/>
              <a:ext cx="1406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r>
                <a:rPr lang="es-MX" altLang="es-MX" sz="800">
                  <a:latin typeface="Arial" panose="020B0604020202020204" pitchFamily="34" charset="0"/>
                </a:rPr>
                <a:t>15 DE NOVIEMBRE 2014</a:t>
              </a:r>
            </a:p>
          </p:txBody>
        </p:sp>
      </p:grpSp>
      <p:sp>
        <p:nvSpPr>
          <p:cNvPr id="53"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- 00</a:t>
            </a:r>
          </a:p>
        </p:txBody>
      </p:sp>
    </p:spTree>
    <p:extLst>
      <p:ext uri="{BB962C8B-B14F-4D97-AF65-F5344CB8AC3E}">
        <p14:creationId xmlns:p14="http://schemas.microsoft.com/office/powerpoint/2010/main" val="5123880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27"/>
          <p:cNvGrpSpPr>
            <a:grpSpLocks/>
          </p:cNvGrpSpPr>
          <p:nvPr/>
        </p:nvGrpSpPr>
        <p:grpSpPr bwMode="auto">
          <a:xfrm>
            <a:off x="333375" y="395288"/>
            <a:ext cx="6191250" cy="8643937"/>
            <a:chOff x="332656" y="395536"/>
            <a:chExt cx="6191250" cy="8643938"/>
          </a:xfrm>
        </p:grpSpPr>
        <p:grpSp>
          <p:nvGrpSpPr>
            <p:cNvPr id="3" name="Grupo 3"/>
            <p:cNvGrpSpPr>
              <a:grpSpLocks/>
            </p:cNvGrpSpPr>
            <p:nvPr/>
          </p:nvGrpSpPr>
          <p:grpSpPr bwMode="auto">
            <a:xfrm>
              <a:off x="332656" y="395536"/>
              <a:ext cx="6191250" cy="779462"/>
              <a:chOff x="262376" y="468262"/>
              <a:chExt cx="6191250" cy="779463"/>
            </a:xfrm>
          </p:grpSpPr>
          <p:sp>
            <p:nvSpPr>
              <p:cNvPr id="17"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18"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9"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0"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1"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22"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24"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 name="34 Grupo"/>
            <p:cNvGrpSpPr>
              <a:grpSpLocks/>
            </p:cNvGrpSpPr>
            <p:nvPr/>
          </p:nvGrpSpPr>
          <p:grpSpPr bwMode="auto">
            <a:xfrm>
              <a:off x="475531" y="8021887"/>
              <a:ext cx="5975350" cy="649287"/>
              <a:chOff x="476250" y="8243888"/>
              <a:chExt cx="5975357" cy="649287"/>
            </a:xfrm>
          </p:grpSpPr>
          <p:sp>
            <p:nvSpPr>
              <p:cNvPr id="6"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7"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8"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9"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0"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1"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2"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13"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14"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15"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16"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5"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a:latin typeface="Arial" panose="020B0604020202020204" pitchFamily="34" charset="0"/>
                </a:rPr>
                <a:t>5</a:t>
              </a:r>
            </a:p>
          </p:txBody>
        </p:sp>
      </p:grpSp>
      <p:grpSp>
        <p:nvGrpSpPr>
          <p:cNvPr id="25" name="Grupo 1"/>
          <p:cNvGrpSpPr>
            <a:grpSpLocks/>
          </p:cNvGrpSpPr>
          <p:nvPr/>
        </p:nvGrpSpPr>
        <p:grpSpPr bwMode="auto">
          <a:xfrm>
            <a:off x="623888" y="2090738"/>
            <a:ext cx="5735637" cy="4670425"/>
            <a:chOff x="623888" y="2090738"/>
            <a:chExt cx="5735637" cy="4670425"/>
          </a:xfrm>
        </p:grpSpPr>
        <p:sp>
          <p:nvSpPr>
            <p:cNvPr id="26" name="69 Rectángulo"/>
            <p:cNvSpPr>
              <a:spLocks noChangeArrowheads="1"/>
            </p:cNvSpPr>
            <p:nvPr/>
          </p:nvSpPr>
          <p:spPr bwMode="auto">
            <a:xfrm>
              <a:off x="635000" y="4230688"/>
              <a:ext cx="5724525" cy="431800"/>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sp>
          <p:nvSpPr>
            <p:cNvPr id="27" name="69 Rectángulo"/>
            <p:cNvSpPr>
              <a:spLocks noChangeArrowheads="1"/>
            </p:cNvSpPr>
            <p:nvPr/>
          </p:nvSpPr>
          <p:spPr bwMode="auto">
            <a:xfrm>
              <a:off x="623888" y="2090738"/>
              <a:ext cx="5724525" cy="431800"/>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sp>
          <p:nvSpPr>
            <p:cNvPr id="28" name="CuadroTexto 1"/>
            <p:cNvSpPr txBox="1">
              <a:spLocks noChangeArrowheads="1"/>
            </p:cNvSpPr>
            <p:nvPr/>
          </p:nvSpPr>
          <p:spPr bwMode="auto">
            <a:xfrm>
              <a:off x="871538" y="2606675"/>
              <a:ext cx="5307012"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r>
                <a:rPr lang="es-MX" altLang="es-MX" sz="1100">
                  <a:latin typeface="Arial" panose="020B0604020202020204" pitchFamily="34" charset="0"/>
                </a:rPr>
                <a:t> </a:t>
              </a:r>
            </a:p>
            <a:p>
              <a:pPr algn="just">
                <a:lnSpc>
                  <a:spcPct val="150000"/>
                </a:lnSpc>
                <a:spcBef>
                  <a:spcPct val="0"/>
                </a:spcBef>
                <a:buFontTx/>
                <a:buNone/>
              </a:pPr>
              <a:r>
                <a:rPr lang="es-MX" altLang="es-MX" sz="1100">
                  <a:latin typeface="Arial" panose="020B0604020202020204" pitchFamily="34" charset="0"/>
                </a:rPr>
                <a:t>Somos un gobierno sensible, responsable y honesto cuya meta principal es el bien común; respetuoso del marco jurídico, que promueve la participación ciudadana, con una perspectiva moderna e innovadora contribuyendo a la sustentabilidad de nuestro Municipio para generar mejor calidad de vida.</a:t>
              </a:r>
            </a:p>
            <a:p>
              <a:pPr algn="just">
                <a:spcBef>
                  <a:spcPct val="0"/>
                </a:spcBef>
                <a:buFontTx/>
                <a:buNone/>
              </a:pPr>
              <a:endParaRPr lang="es-MX" altLang="es-MX" sz="1100">
                <a:latin typeface="Arial" panose="020B0604020202020204" pitchFamily="34" charset="0"/>
              </a:endParaRPr>
            </a:p>
            <a:p>
              <a:pPr algn="just">
                <a:spcBef>
                  <a:spcPct val="0"/>
                </a:spcBef>
                <a:buFontTx/>
                <a:buNone/>
              </a:pPr>
              <a:endParaRPr lang="es-MX" altLang="es-MX" sz="1100">
                <a:latin typeface="Arial" panose="020B0604020202020204" pitchFamily="34" charset="0"/>
              </a:endParaRPr>
            </a:p>
            <a:p>
              <a:pPr algn="just">
                <a:spcBef>
                  <a:spcPct val="0"/>
                </a:spcBef>
                <a:buFontTx/>
                <a:buNone/>
              </a:pPr>
              <a:endParaRPr lang="es-MX" altLang="es-MX" sz="1100">
                <a:latin typeface="Arial" panose="020B0604020202020204" pitchFamily="34" charset="0"/>
              </a:endParaRPr>
            </a:p>
            <a:p>
              <a:pPr algn="just">
                <a:spcBef>
                  <a:spcPct val="0"/>
                </a:spcBef>
                <a:buFontTx/>
                <a:buNone/>
              </a:pPr>
              <a:endParaRPr lang="es-MX" altLang="es-MX" sz="1100">
                <a:latin typeface="Arial" panose="020B0604020202020204" pitchFamily="34" charset="0"/>
              </a:endParaRPr>
            </a:p>
            <a:p>
              <a:pPr algn="just">
                <a:spcBef>
                  <a:spcPct val="0"/>
                </a:spcBef>
                <a:buFontTx/>
                <a:buNone/>
              </a:pPr>
              <a:endParaRPr lang="es-MX" altLang="es-MX" sz="1100">
                <a:latin typeface="Arial" panose="020B0604020202020204" pitchFamily="34" charset="0"/>
              </a:endParaRPr>
            </a:p>
            <a:p>
              <a:pPr algn="just">
                <a:spcBef>
                  <a:spcPct val="0"/>
                </a:spcBef>
                <a:buFontTx/>
                <a:buNone/>
              </a:pPr>
              <a:r>
                <a:rPr lang="es-MX" altLang="es-MX" sz="1100">
                  <a:latin typeface="Arial" panose="020B0604020202020204" pitchFamily="34" charset="0"/>
                </a:rPr>
                <a:t> </a:t>
              </a:r>
            </a:p>
            <a:p>
              <a:pPr algn="just">
                <a:spcBef>
                  <a:spcPct val="0"/>
                </a:spcBef>
                <a:buFontTx/>
                <a:buNone/>
              </a:pPr>
              <a:r>
                <a:rPr lang="es-MX" altLang="es-MX" sz="1100">
                  <a:latin typeface="Arial" panose="020B0604020202020204" pitchFamily="34" charset="0"/>
                </a:rPr>
                <a:t>  </a:t>
              </a:r>
            </a:p>
            <a:p>
              <a:pPr algn="just">
                <a:lnSpc>
                  <a:spcPct val="150000"/>
                </a:lnSpc>
                <a:spcBef>
                  <a:spcPct val="0"/>
                </a:spcBef>
                <a:buFontTx/>
                <a:buNone/>
              </a:pPr>
              <a:endParaRPr lang="es-MX" altLang="es-MX" sz="1100">
                <a:latin typeface="Arial" panose="020B0604020202020204" pitchFamily="34" charset="0"/>
              </a:endParaRPr>
            </a:p>
            <a:p>
              <a:pPr algn="just">
                <a:lnSpc>
                  <a:spcPct val="150000"/>
                </a:lnSpc>
                <a:spcBef>
                  <a:spcPct val="0"/>
                </a:spcBef>
                <a:buFontTx/>
                <a:buNone/>
              </a:pPr>
              <a:r>
                <a:rPr lang="es-MX" altLang="es-MX" sz="1100">
                  <a:latin typeface="Arial" panose="020B0604020202020204" pitchFamily="34" charset="0"/>
                </a:rPr>
                <a:t>Queremos ser reconocidos como un gobierno honesto, capaz de generar una cultura de responsabilidad social y que dé respuesta a las necesidades del Municipio de La Antigua. </a:t>
              </a:r>
            </a:p>
            <a:p>
              <a:pPr algn="just">
                <a:spcBef>
                  <a:spcPct val="0"/>
                </a:spcBef>
                <a:buFontTx/>
                <a:buNone/>
              </a:pPr>
              <a:endParaRPr lang="es-MX" altLang="es-MX" sz="1100">
                <a:latin typeface="Arial" panose="020B0604020202020204" pitchFamily="34" charset="0"/>
              </a:endParaRPr>
            </a:p>
            <a:p>
              <a:pPr algn="just">
                <a:spcBef>
                  <a:spcPct val="0"/>
                </a:spcBef>
                <a:buFontTx/>
                <a:buNone/>
              </a:pPr>
              <a:endParaRPr lang="es-MX" altLang="es-MX" sz="1100">
                <a:latin typeface="Arial" panose="020B0604020202020204" pitchFamily="34" charset="0"/>
              </a:endParaRPr>
            </a:p>
            <a:p>
              <a:pPr algn="just">
                <a:spcBef>
                  <a:spcPct val="0"/>
                </a:spcBef>
                <a:buFontTx/>
                <a:buNone/>
              </a:pPr>
              <a:endParaRPr lang="es-MX" altLang="es-MX" sz="1100">
                <a:latin typeface="Arial" panose="020B0604020202020204" pitchFamily="34" charset="0"/>
              </a:endParaRPr>
            </a:p>
            <a:p>
              <a:pPr algn="just">
                <a:spcBef>
                  <a:spcPct val="0"/>
                </a:spcBef>
                <a:buFontTx/>
                <a:buNone/>
              </a:pPr>
              <a:endParaRPr lang="es-MX" altLang="es-MX" sz="1100">
                <a:latin typeface="Arial" panose="020B0604020202020204" pitchFamily="34" charset="0"/>
              </a:endParaRPr>
            </a:p>
          </p:txBody>
        </p:sp>
        <p:sp>
          <p:nvSpPr>
            <p:cNvPr id="29" name="70 CuadroTexto"/>
            <p:cNvSpPr txBox="1">
              <a:spLocks noChangeArrowheads="1"/>
            </p:cNvSpPr>
            <p:nvPr/>
          </p:nvSpPr>
          <p:spPr bwMode="auto">
            <a:xfrm>
              <a:off x="2001838" y="2162175"/>
              <a:ext cx="2717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600" b="1">
                  <a:solidFill>
                    <a:srgbClr val="000000"/>
                  </a:solidFill>
                  <a:latin typeface="Arial" panose="020B0604020202020204" pitchFamily="34" charset="0"/>
                </a:rPr>
                <a:t>MISION</a:t>
              </a:r>
            </a:p>
          </p:txBody>
        </p:sp>
        <p:sp>
          <p:nvSpPr>
            <p:cNvPr id="30" name="Rectangle 2"/>
            <p:cNvSpPr>
              <a:spLocks noChangeArrowheads="1"/>
            </p:cNvSpPr>
            <p:nvPr/>
          </p:nvSpPr>
          <p:spPr bwMode="auto">
            <a:xfrm>
              <a:off x="2995613" y="4260850"/>
              <a:ext cx="96996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1600" b="1">
                  <a:solidFill>
                    <a:srgbClr val="000000"/>
                  </a:solidFill>
                  <a:latin typeface="Arial" panose="020B0604020202020204" pitchFamily="34" charset="0"/>
                </a:rPr>
                <a:t>VISION</a:t>
              </a:r>
            </a:p>
          </p:txBody>
        </p:sp>
      </p:grpSp>
      <p:sp>
        <p:nvSpPr>
          <p:cNvPr id="31"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- 00</a:t>
            </a:r>
          </a:p>
        </p:txBody>
      </p:sp>
      <p:sp>
        <p:nvSpPr>
          <p:cNvPr id="32" name="CuadroTexto 31"/>
          <p:cNvSpPr txBox="1"/>
          <p:nvPr/>
        </p:nvSpPr>
        <p:spPr>
          <a:xfrm>
            <a:off x="4987359" y="8453437"/>
            <a:ext cx="1428741" cy="215444"/>
          </a:xfrm>
          <a:prstGeom prst="rect">
            <a:avLst/>
          </a:prstGeom>
          <a:noFill/>
        </p:spPr>
        <p:txBody>
          <a:bodyPr wrap="square" rtlCol="0">
            <a:spAutoFit/>
          </a:bodyPr>
          <a:lstStyle/>
          <a:p>
            <a:pPr algn="just"/>
            <a:r>
              <a:rPr lang="es-MX" sz="800" dirty="0" smtClean="0">
                <a:latin typeface="Arial" panose="020B0604020202020204" pitchFamily="34" charset="0"/>
                <a:cs typeface="Arial" panose="020B0604020202020204" pitchFamily="34" charset="0"/>
              </a:rPr>
              <a:t>15 DE NOVIEMBRE 2014</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30583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upo 31"/>
          <p:cNvGrpSpPr/>
          <p:nvPr/>
        </p:nvGrpSpPr>
        <p:grpSpPr>
          <a:xfrm>
            <a:off x="333375" y="395288"/>
            <a:ext cx="6191250" cy="8643937"/>
            <a:chOff x="333375" y="395288"/>
            <a:chExt cx="6191250" cy="8643937"/>
          </a:xfrm>
        </p:grpSpPr>
        <p:grpSp>
          <p:nvGrpSpPr>
            <p:cNvPr id="2" name="Grupo 27"/>
            <p:cNvGrpSpPr>
              <a:grpSpLocks/>
            </p:cNvGrpSpPr>
            <p:nvPr/>
          </p:nvGrpSpPr>
          <p:grpSpPr bwMode="auto">
            <a:xfrm>
              <a:off x="333375" y="395288"/>
              <a:ext cx="6191250" cy="8643937"/>
              <a:chOff x="332656" y="395536"/>
              <a:chExt cx="6191250" cy="8643938"/>
            </a:xfrm>
          </p:grpSpPr>
          <p:grpSp>
            <p:nvGrpSpPr>
              <p:cNvPr id="3" name="Grupo 3"/>
              <p:cNvGrpSpPr>
                <a:grpSpLocks/>
              </p:cNvGrpSpPr>
              <p:nvPr/>
            </p:nvGrpSpPr>
            <p:grpSpPr bwMode="auto">
              <a:xfrm>
                <a:off x="332656" y="395536"/>
                <a:ext cx="6191250" cy="779462"/>
                <a:chOff x="262376" y="468262"/>
                <a:chExt cx="6191250" cy="779463"/>
              </a:xfrm>
            </p:grpSpPr>
            <p:sp>
              <p:nvSpPr>
                <p:cNvPr id="17"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18"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9"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0"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1"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22"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24"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 name="34 Grupo"/>
              <p:cNvGrpSpPr>
                <a:grpSpLocks/>
              </p:cNvGrpSpPr>
              <p:nvPr/>
            </p:nvGrpSpPr>
            <p:grpSpPr bwMode="auto">
              <a:xfrm>
                <a:off x="475531" y="8021887"/>
                <a:ext cx="5975350" cy="649287"/>
                <a:chOff x="476250" y="8243888"/>
                <a:chExt cx="5975357" cy="649287"/>
              </a:xfrm>
            </p:grpSpPr>
            <p:sp>
              <p:nvSpPr>
                <p:cNvPr id="6"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7"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8"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9"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0"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1"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2"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13"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14"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15"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16"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5"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a:latin typeface="Arial" panose="020B0604020202020204" pitchFamily="34" charset="0"/>
                  </a:rPr>
                  <a:t>6</a:t>
                </a:r>
              </a:p>
            </p:txBody>
          </p:sp>
        </p:grpSp>
        <p:grpSp>
          <p:nvGrpSpPr>
            <p:cNvPr id="25" name="Grupo 1"/>
            <p:cNvGrpSpPr>
              <a:grpSpLocks/>
            </p:cNvGrpSpPr>
            <p:nvPr/>
          </p:nvGrpSpPr>
          <p:grpSpPr bwMode="auto">
            <a:xfrm>
              <a:off x="549275" y="1398588"/>
              <a:ext cx="5724525" cy="4484733"/>
              <a:chOff x="549275" y="1398588"/>
              <a:chExt cx="5724525" cy="4484733"/>
            </a:xfrm>
          </p:grpSpPr>
          <p:sp>
            <p:nvSpPr>
              <p:cNvPr id="26" name="29 CuadroTexto"/>
              <p:cNvSpPr txBox="1">
                <a:spLocks noChangeArrowheads="1"/>
              </p:cNvSpPr>
              <p:nvPr/>
            </p:nvSpPr>
            <p:spPr bwMode="auto">
              <a:xfrm>
                <a:off x="708025" y="1965325"/>
                <a:ext cx="5473700" cy="391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Constitución Política de los Estados Unidos Mexicanos.</a:t>
                </a: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Constitución Política del Estado Libre y soberano de Veracruz de Ignacio de la llave.</a:t>
                </a: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Ley del Instituto Mexicano de la Juventud.</a:t>
                </a: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Ley Constitucional del Estado de Veracruz.</a:t>
                </a: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Ley Numero 271 de Desarrollo Integral de la Juventud para el Estado de Veracruz de Ignacio de la Lleve.</a:t>
                </a: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Ley Orgánica del Municipio Libre.</a:t>
                </a: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ley Estatal del Servicio Civil de Veracruz;</a:t>
                </a: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Ley de Responsabilidad Patrimonial de la Administración Pública Estatal y Municipal </a:t>
                </a:r>
                <a:r>
                  <a:rPr lang="es-MX" sz="1100" dirty="0" smtClean="0">
                    <a:latin typeface="Arial" panose="020B0604020202020204" pitchFamily="34" charset="0"/>
                    <a:cs typeface="Arial" panose="020B0604020202020204" pitchFamily="34" charset="0"/>
                  </a:rPr>
                  <a:t>del Estado </a:t>
                </a:r>
                <a:r>
                  <a:rPr lang="es-MX" sz="1100" dirty="0">
                    <a:latin typeface="Arial" panose="020B0604020202020204" pitchFamily="34" charset="0"/>
                    <a:cs typeface="Arial" panose="020B0604020202020204" pitchFamily="34" charset="0"/>
                  </a:rPr>
                  <a:t>de Veracruz;</a:t>
                </a:r>
              </a:p>
              <a:p>
                <a:pPr marL="228600" lvl="0" indent="-228600" algn="just">
                  <a:lnSpc>
                    <a:spcPct val="150000"/>
                  </a:lnSpc>
                  <a:buFont typeface="+mj-lt"/>
                  <a:buAutoNum type="arabicPeriod"/>
                </a:pPr>
                <a:r>
                  <a:rPr lang="es-MX" sz="1100" dirty="0" smtClean="0">
                    <a:latin typeface="Arial" panose="020B0604020202020204" pitchFamily="34" charset="0"/>
                    <a:cs typeface="Arial" panose="020B0604020202020204" pitchFamily="34" charset="0"/>
                  </a:rPr>
                  <a:t>Ley </a:t>
                </a:r>
                <a:r>
                  <a:rPr lang="es-MX" sz="1100" dirty="0">
                    <a:latin typeface="Arial" panose="020B0604020202020204" pitchFamily="34" charset="0"/>
                    <a:cs typeface="Arial" panose="020B0604020202020204" pitchFamily="34" charset="0"/>
                  </a:rPr>
                  <a:t>de Transparencia y Acceso a la Información Pública para Estado de Veracruz; </a:t>
                </a:r>
              </a:p>
              <a:p>
                <a:pPr algn="just">
                  <a:lnSpc>
                    <a:spcPct val="150000"/>
                  </a:lnSpc>
                  <a:spcBef>
                    <a:spcPct val="0"/>
                  </a:spcBef>
                  <a:buFontTx/>
                  <a:buNone/>
                </a:pPr>
                <a:endParaRPr lang="es-ES" altLang="es-MX" sz="1100" dirty="0">
                  <a:latin typeface="Arial" panose="020B0604020202020204" pitchFamily="34" charset="0"/>
                  <a:cs typeface="Arial" panose="020B0604020202020204" pitchFamily="34" charset="0"/>
                </a:endParaRPr>
              </a:p>
            </p:txBody>
          </p:sp>
          <p:grpSp>
            <p:nvGrpSpPr>
              <p:cNvPr id="27" name="Grupo 31"/>
              <p:cNvGrpSpPr>
                <a:grpSpLocks/>
              </p:cNvGrpSpPr>
              <p:nvPr/>
            </p:nvGrpSpPr>
            <p:grpSpPr bwMode="auto">
              <a:xfrm>
                <a:off x="549275" y="1398588"/>
                <a:ext cx="5724525" cy="536575"/>
                <a:chOff x="549275" y="1398588"/>
                <a:chExt cx="5724525" cy="536575"/>
              </a:xfrm>
            </p:grpSpPr>
            <p:sp>
              <p:nvSpPr>
                <p:cNvPr id="28" name="71 CuadroTexto"/>
                <p:cNvSpPr txBox="1">
                  <a:spLocks noChangeArrowheads="1"/>
                </p:cNvSpPr>
                <p:nvPr/>
              </p:nvSpPr>
              <p:spPr bwMode="auto">
                <a:xfrm>
                  <a:off x="2062163" y="1627188"/>
                  <a:ext cx="26066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a:solidFill>
                      <a:srgbClr val="000000"/>
                    </a:solidFill>
                  </a:endParaRPr>
                </a:p>
              </p:txBody>
            </p:sp>
            <p:sp>
              <p:nvSpPr>
                <p:cNvPr id="29" name="95 Rectángulo"/>
                <p:cNvSpPr>
                  <a:spLocks noChangeArrowheads="1"/>
                </p:cNvSpPr>
                <p:nvPr/>
              </p:nvSpPr>
              <p:spPr bwMode="auto">
                <a:xfrm>
                  <a:off x="549275" y="1398588"/>
                  <a:ext cx="5724525" cy="431800"/>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a:solidFill>
                      <a:srgbClr val="FFFFFF"/>
                    </a:solidFill>
                  </a:endParaRPr>
                </a:p>
              </p:txBody>
            </p:sp>
            <p:sp>
              <p:nvSpPr>
                <p:cNvPr id="30" name="96 CuadroTexto"/>
                <p:cNvSpPr txBox="1">
                  <a:spLocks noChangeArrowheads="1"/>
                </p:cNvSpPr>
                <p:nvPr/>
              </p:nvSpPr>
              <p:spPr bwMode="auto">
                <a:xfrm>
                  <a:off x="2165350" y="1470025"/>
                  <a:ext cx="2559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a:solidFill>
                      <a:srgbClr val="000000"/>
                    </a:solidFill>
                  </a:endParaRPr>
                </a:p>
              </p:txBody>
            </p:sp>
            <p:sp>
              <p:nvSpPr>
                <p:cNvPr id="31" name="Rectangle 2"/>
                <p:cNvSpPr>
                  <a:spLocks noChangeArrowheads="1"/>
                </p:cNvSpPr>
                <p:nvPr/>
              </p:nvSpPr>
              <p:spPr bwMode="auto">
                <a:xfrm>
                  <a:off x="2328863" y="1438275"/>
                  <a:ext cx="2108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MX" altLang="es-MX" sz="1600" b="1">
                      <a:solidFill>
                        <a:srgbClr val="000000"/>
                      </a:solidFill>
                      <a:latin typeface="Arial" panose="020B0604020202020204" pitchFamily="34" charset="0"/>
                    </a:rPr>
                    <a:t>MARCO JURÍDICO</a:t>
                  </a:r>
                  <a:endParaRPr lang="es-ES" altLang="es-MX" sz="1600" b="1">
                    <a:solidFill>
                      <a:srgbClr val="000000"/>
                    </a:solidFill>
                    <a:latin typeface="Arial" panose="020B0604020202020204" pitchFamily="34" charset="0"/>
                  </a:endParaRPr>
                </a:p>
              </p:txBody>
            </p:sp>
          </p:grpSp>
        </p:grpSp>
      </p:grpSp>
      <p:sp>
        <p:nvSpPr>
          <p:cNvPr id="33"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- 00</a:t>
            </a:r>
          </a:p>
        </p:txBody>
      </p:sp>
      <p:sp>
        <p:nvSpPr>
          <p:cNvPr id="34" name="CuadroTexto 33"/>
          <p:cNvSpPr txBox="1"/>
          <p:nvPr/>
        </p:nvSpPr>
        <p:spPr>
          <a:xfrm>
            <a:off x="4987359" y="8453437"/>
            <a:ext cx="1428741" cy="215444"/>
          </a:xfrm>
          <a:prstGeom prst="rect">
            <a:avLst/>
          </a:prstGeom>
          <a:noFill/>
        </p:spPr>
        <p:txBody>
          <a:bodyPr wrap="square" rtlCol="0">
            <a:spAutoFit/>
          </a:bodyPr>
          <a:lstStyle/>
          <a:p>
            <a:pPr algn="just"/>
            <a:r>
              <a:rPr lang="es-MX" sz="800" dirty="0" smtClean="0">
                <a:latin typeface="Arial" panose="020B0604020202020204" pitchFamily="34" charset="0"/>
                <a:cs typeface="Arial" panose="020B0604020202020204" pitchFamily="34" charset="0"/>
              </a:rPr>
              <a:t>15 DE NOVIEMBRE 2014</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5345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27"/>
          <p:cNvGrpSpPr>
            <a:grpSpLocks/>
          </p:cNvGrpSpPr>
          <p:nvPr/>
        </p:nvGrpSpPr>
        <p:grpSpPr bwMode="auto">
          <a:xfrm>
            <a:off x="333375" y="395288"/>
            <a:ext cx="6191250" cy="8643937"/>
            <a:chOff x="332656" y="395536"/>
            <a:chExt cx="6191250" cy="8643938"/>
          </a:xfrm>
        </p:grpSpPr>
        <p:grpSp>
          <p:nvGrpSpPr>
            <p:cNvPr id="3" name="Grupo 3"/>
            <p:cNvGrpSpPr>
              <a:grpSpLocks/>
            </p:cNvGrpSpPr>
            <p:nvPr/>
          </p:nvGrpSpPr>
          <p:grpSpPr bwMode="auto">
            <a:xfrm>
              <a:off x="332656" y="395536"/>
              <a:ext cx="6191250" cy="779462"/>
              <a:chOff x="262376" y="468262"/>
              <a:chExt cx="6191250" cy="779463"/>
            </a:xfrm>
          </p:grpSpPr>
          <p:sp>
            <p:nvSpPr>
              <p:cNvPr id="17"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18"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9"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0"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1"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22"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24"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 name="34 Grupo"/>
            <p:cNvGrpSpPr>
              <a:grpSpLocks/>
            </p:cNvGrpSpPr>
            <p:nvPr/>
          </p:nvGrpSpPr>
          <p:grpSpPr bwMode="auto">
            <a:xfrm>
              <a:off x="475531" y="8021887"/>
              <a:ext cx="5975350" cy="649287"/>
              <a:chOff x="476250" y="8243888"/>
              <a:chExt cx="5975357" cy="649287"/>
            </a:xfrm>
          </p:grpSpPr>
          <p:sp>
            <p:nvSpPr>
              <p:cNvPr id="6"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7"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8"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9"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0"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1"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2"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13"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14"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15"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16"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5"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a:latin typeface="Arial" panose="020B0604020202020204" pitchFamily="34" charset="0"/>
                </a:rPr>
                <a:t>7</a:t>
              </a:r>
            </a:p>
          </p:txBody>
        </p:sp>
      </p:grpSp>
      <p:grpSp>
        <p:nvGrpSpPr>
          <p:cNvPr id="25" name="Grupo 1"/>
          <p:cNvGrpSpPr>
            <a:grpSpLocks/>
          </p:cNvGrpSpPr>
          <p:nvPr/>
        </p:nvGrpSpPr>
        <p:grpSpPr bwMode="auto">
          <a:xfrm>
            <a:off x="639763" y="1352550"/>
            <a:ext cx="5724525" cy="6696076"/>
            <a:chOff x="639763" y="1352550"/>
            <a:chExt cx="5724525" cy="6696076"/>
          </a:xfrm>
        </p:grpSpPr>
        <p:sp>
          <p:nvSpPr>
            <p:cNvPr id="26" name="69 Rectángulo"/>
            <p:cNvSpPr>
              <a:spLocks noChangeArrowheads="1"/>
            </p:cNvSpPr>
            <p:nvPr/>
          </p:nvSpPr>
          <p:spPr bwMode="auto">
            <a:xfrm>
              <a:off x="639763" y="1352550"/>
              <a:ext cx="5724525" cy="431800"/>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sp>
          <p:nvSpPr>
            <p:cNvPr id="27" name="96 CuadroTexto"/>
            <p:cNvSpPr txBox="1">
              <a:spLocks noChangeArrowheads="1"/>
            </p:cNvSpPr>
            <p:nvPr/>
          </p:nvSpPr>
          <p:spPr bwMode="auto">
            <a:xfrm>
              <a:off x="2165350" y="1398588"/>
              <a:ext cx="2559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400">
                <a:solidFill>
                  <a:srgbClr val="000000"/>
                </a:solidFill>
              </a:endParaRPr>
            </a:p>
          </p:txBody>
        </p:sp>
        <p:sp>
          <p:nvSpPr>
            <p:cNvPr id="28" name="96 CuadroTexto"/>
            <p:cNvSpPr txBox="1">
              <a:spLocks noChangeArrowheads="1"/>
            </p:cNvSpPr>
            <p:nvPr/>
          </p:nvSpPr>
          <p:spPr bwMode="auto">
            <a:xfrm>
              <a:off x="2309813" y="1406525"/>
              <a:ext cx="2559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695325"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695325"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695325"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695325"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695325" algn="l"/>
                </a:tabLst>
                <a:defRPr sz="2000">
                  <a:solidFill>
                    <a:schemeClr val="tx1"/>
                  </a:solidFill>
                  <a:latin typeface="Calibri" panose="020F0502020204030204" pitchFamily="34" charset="0"/>
                </a:defRPr>
              </a:lvl9pPr>
            </a:lstStyle>
            <a:p>
              <a:pPr algn="just" eaLnBrk="1" hangingPunct="1">
                <a:spcBef>
                  <a:spcPct val="0"/>
                </a:spcBef>
                <a:buFontTx/>
                <a:buNone/>
              </a:pPr>
              <a:r>
                <a:rPr lang="es-MX" altLang="es-MX" sz="1400" b="1">
                  <a:solidFill>
                    <a:srgbClr val="000000"/>
                  </a:solidFill>
                  <a:latin typeface="Arial" panose="020B0604020202020204" pitchFamily="34" charset="0"/>
                </a:rPr>
                <a:t>ATRIBUCIONES</a:t>
              </a:r>
            </a:p>
          </p:txBody>
        </p:sp>
        <p:sp>
          <p:nvSpPr>
            <p:cNvPr id="29" name="29 CuadroTexto"/>
            <p:cNvSpPr txBox="1"/>
            <p:nvPr/>
          </p:nvSpPr>
          <p:spPr bwMode="auto">
            <a:xfrm>
              <a:off x="749300" y="1862317"/>
              <a:ext cx="5505450" cy="6186309"/>
            </a:xfrm>
            <a:prstGeom prst="rect">
              <a:avLst/>
            </a:prstGeom>
            <a:noFill/>
          </p:spPr>
          <p:txBody>
            <a:bodyPr>
              <a:spAutoFit/>
            </a:bodyPr>
            <a:lstStyle/>
            <a:p>
              <a:pPr algn="just">
                <a:lnSpc>
                  <a:spcPct val="150000"/>
                </a:lnSpc>
              </a:pPr>
              <a:r>
                <a:rPr lang="es-MX" sz="1100" dirty="0">
                  <a:latin typeface="Arial" panose="020B0604020202020204" pitchFamily="34" charset="0"/>
                  <a:cs typeface="Arial" panose="020B0604020202020204" pitchFamily="34" charset="0"/>
                </a:rPr>
                <a:t>De acuerdo a lo establecido en la Ley 271  de Desarrollo Integral de la Juventud para el Estado de Veracruz de Ignacio de la Llave, se presentan las siguientes atribuciones para el Instituto Municipal de la Juventud.</a:t>
              </a:r>
            </a:p>
            <a:p>
              <a:pPr algn="just">
                <a:lnSpc>
                  <a:spcPct val="150000"/>
                </a:lnSpc>
              </a:pPr>
              <a:r>
                <a:rPr lang="es-MX" sz="1100" dirty="0">
                  <a:latin typeface="Arial" panose="020B0604020202020204" pitchFamily="34" charset="0"/>
                  <a:cs typeface="Arial" panose="020B0604020202020204" pitchFamily="34" charset="0"/>
                </a:rPr>
                <a:t> </a:t>
              </a: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Difusión de convocatorias municipales, estatales y federales respecto a la juventud</a:t>
              </a:r>
            </a:p>
            <a:p>
              <a:pPr marL="228600" lvl="0" indent="-228600" algn="just">
                <a:lnSpc>
                  <a:spcPct val="150000"/>
                </a:lnSpc>
                <a:buFont typeface="+mj-lt"/>
                <a:buAutoNum type="arabicPeriod"/>
              </a:pPr>
              <a:r>
                <a:rPr lang="es-MX" sz="1100" dirty="0" smtClean="0">
                  <a:latin typeface="Arial" panose="020B0604020202020204" pitchFamily="34" charset="0"/>
                  <a:cs typeface="Arial" panose="020B0604020202020204" pitchFamily="34" charset="0"/>
                </a:rPr>
                <a:t>Coordinación </a:t>
              </a:r>
              <a:r>
                <a:rPr lang="es-MX" sz="1100" dirty="0">
                  <a:latin typeface="Arial" panose="020B0604020202020204" pitchFamily="34" charset="0"/>
                  <a:cs typeface="Arial" panose="020B0604020202020204" pitchFamily="34" charset="0"/>
                </a:rPr>
                <a:t>de los programas para todo el municipio.</a:t>
              </a: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Asesorar  al  Presidente  Municipal  en  la  planeación  y  programación  de  las políticas y acciones relacionadas con el desarrollo de la juventud.</a:t>
              </a: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Propiciar la creación de espacios culturales y artísticos para la juventud.</a:t>
              </a: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Establecer vinculación con diferentes instituciones, para la obtención de becas para jóvenes.</a:t>
              </a: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Ejecutar acciones de integración de los jóvenes a la educación en sus distintos niveles;</a:t>
              </a: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Impulsar la creación de programas que permitan la preparación física de la juventud del Municipio de La  Antigua coordinando sus actividades con el área  de Educación  y Cultura.</a:t>
              </a: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Impulsar la integración social de la juventud  a través de la implementación de políticas que permitan su inclusión a la vida académica, productiva, deportiva, cultural, política y social</a:t>
              </a:r>
            </a:p>
            <a:p>
              <a:pPr marL="228600" lvl="0" indent="-228600" algn="just">
                <a:lnSpc>
                  <a:spcPct val="150000"/>
                </a:lnSpc>
                <a:buFont typeface="+mj-lt"/>
                <a:buAutoNum type="arabicPeriod"/>
              </a:pPr>
              <a:r>
                <a:rPr lang="es-MX" sz="1100" dirty="0">
                  <a:latin typeface="Arial" panose="020B0604020202020204" pitchFamily="34" charset="0"/>
                  <a:cs typeface="Arial" panose="020B0604020202020204" pitchFamily="34" charset="0"/>
                </a:rPr>
                <a:t>Organizar foros, reuniones y eventos que permitan la libre participación de la juventud, en los ámbitos recreativo, artístico, educativo, académico, intelectual y todos aquellos que le son propios.</a:t>
              </a:r>
            </a:p>
            <a:p>
              <a:pPr algn="just">
                <a:lnSpc>
                  <a:spcPct val="150000"/>
                </a:lnSpc>
                <a:defRPr/>
              </a:pPr>
              <a:endParaRPr lang="es-MX" sz="1100" dirty="0">
                <a:latin typeface="Arial" panose="020B0604020202020204" pitchFamily="34" charset="0"/>
                <a:cs typeface="Arial" panose="020B0604020202020204" pitchFamily="34" charset="0"/>
              </a:endParaRPr>
            </a:p>
          </p:txBody>
        </p:sp>
      </p:grpSp>
      <p:sp>
        <p:nvSpPr>
          <p:cNvPr id="30"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- 00</a:t>
            </a:r>
          </a:p>
        </p:txBody>
      </p:sp>
      <p:sp>
        <p:nvSpPr>
          <p:cNvPr id="31" name="CuadroTexto 30"/>
          <p:cNvSpPr txBox="1"/>
          <p:nvPr/>
        </p:nvSpPr>
        <p:spPr>
          <a:xfrm>
            <a:off x="4987359" y="8453437"/>
            <a:ext cx="1428741" cy="215444"/>
          </a:xfrm>
          <a:prstGeom prst="rect">
            <a:avLst/>
          </a:prstGeom>
          <a:noFill/>
        </p:spPr>
        <p:txBody>
          <a:bodyPr wrap="square" rtlCol="0">
            <a:spAutoFit/>
          </a:bodyPr>
          <a:lstStyle/>
          <a:p>
            <a:pPr algn="just"/>
            <a:r>
              <a:rPr lang="es-MX" sz="800" dirty="0" smtClean="0">
                <a:latin typeface="Arial" panose="020B0604020202020204" pitchFamily="34" charset="0"/>
                <a:cs typeface="Arial" panose="020B0604020202020204" pitchFamily="34" charset="0"/>
              </a:rPr>
              <a:t>15 DE NOVIEMBRE 2014</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14164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27"/>
          <p:cNvGrpSpPr>
            <a:grpSpLocks/>
          </p:cNvGrpSpPr>
          <p:nvPr/>
        </p:nvGrpSpPr>
        <p:grpSpPr bwMode="auto">
          <a:xfrm>
            <a:off x="333375" y="395288"/>
            <a:ext cx="6191250" cy="8643937"/>
            <a:chOff x="332656" y="395536"/>
            <a:chExt cx="6191250" cy="8643938"/>
          </a:xfrm>
        </p:grpSpPr>
        <p:grpSp>
          <p:nvGrpSpPr>
            <p:cNvPr id="3" name="Grupo 3"/>
            <p:cNvGrpSpPr>
              <a:grpSpLocks/>
            </p:cNvGrpSpPr>
            <p:nvPr/>
          </p:nvGrpSpPr>
          <p:grpSpPr bwMode="auto">
            <a:xfrm>
              <a:off x="332656" y="395536"/>
              <a:ext cx="6191250" cy="779462"/>
              <a:chOff x="262376" y="468262"/>
              <a:chExt cx="6191250" cy="779463"/>
            </a:xfrm>
          </p:grpSpPr>
          <p:sp>
            <p:nvSpPr>
              <p:cNvPr id="17" name="3 Rectángulo"/>
              <p:cNvSpPr>
                <a:spLocks noChangeArrowheads="1"/>
              </p:cNvSpPr>
              <p:nvPr/>
            </p:nvSpPr>
            <p:spPr bwMode="auto">
              <a:xfrm>
                <a:off x="262376" y="468262"/>
                <a:ext cx="6191250" cy="649288"/>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18" name="6 Conector recto"/>
              <p:cNvCxnSpPr>
                <a:cxnSpLocks noChangeShapeType="1"/>
              </p:cNvCxnSpPr>
              <p:nvPr/>
            </p:nvCxnSpPr>
            <p:spPr bwMode="auto">
              <a:xfrm>
                <a:off x="1918139"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9" name="8 Conector recto"/>
              <p:cNvCxnSpPr>
                <a:cxnSpLocks noChangeShapeType="1"/>
              </p:cNvCxnSpPr>
              <p:nvPr/>
            </p:nvCxnSpPr>
            <p:spPr bwMode="auto">
              <a:xfrm>
                <a:off x="4437501" y="468262"/>
                <a:ext cx="0" cy="665163"/>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20" name="14 Conector recto"/>
              <p:cNvCxnSpPr>
                <a:cxnSpLocks noChangeShapeType="1"/>
              </p:cNvCxnSpPr>
              <p:nvPr/>
            </p:nvCxnSpPr>
            <p:spPr bwMode="auto">
              <a:xfrm>
                <a:off x="4437501" y="774650"/>
                <a:ext cx="201612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21" name="21 CuadroTexto"/>
              <p:cNvSpPr txBox="1">
                <a:spLocks noChangeArrowheads="1"/>
              </p:cNvSpPr>
              <p:nvPr/>
            </p:nvSpPr>
            <p:spPr bwMode="auto">
              <a:xfrm>
                <a:off x="1989576" y="539700"/>
                <a:ext cx="2376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tabLst>
                    <a:tab pos="2805113" algn="ctr"/>
                    <a:tab pos="5610225" algn="r"/>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805113" algn="ctr"/>
                    <a:tab pos="5610225" algn="r"/>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805113" algn="ctr"/>
                    <a:tab pos="5610225" algn="r"/>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805113" algn="ctr"/>
                    <a:tab pos="5610225" algn="r"/>
                  </a:tabLst>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b="1">
                    <a:solidFill>
                      <a:srgbClr val="000000"/>
                    </a:solidFill>
                    <a:latin typeface="Arial" panose="020B0604020202020204" pitchFamily="34" charset="0"/>
                  </a:rPr>
                  <a:t>PROCEDIMIENTO PARA CONTROL DE DOCUMENTACION DE</a:t>
                </a:r>
              </a:p>
              <a:p>
                <a:pPr algn="ctr" eaLnBrk="1" hangingPunct="1">
                  <a:spcBef>
                    <a:spcPct val="0"/>
                  </a:spcBef>
                  <a:buFontTx/>
                  <a:buNone/>
                </a:pPr>
                <a:r>
                  <a:rPr lang="es-ES" altLang="es-MX" sz="1000" b="1">
                    <a:solidFill>
                      <a:srgbClr val="000000"/>
                    </a:solidFill>
                    <a:latin typeface="Arial" panose="020B0604020202020204" pitchFamily="34" charset="0"/>
                  </a:rPr>
                  <a:t>RECURSOS HUMANOS</a:t>
                </a:r>
              </a:p>
              <a:p>
                <a:pPr algn="ctr" eaLnBrk="1" hangingPunct="1">
                  <a:spcBef>
                    <a:spcPct val="0"/>
                  </a:spcBef>
                  <a:buFontTx/>
                  <a:buNone/>
                </a:pPr>
                <a:endParaRPr lang="es-ES" altLang="es-MX" sz="1000">
                  <a:solidFill>
                    <a:srgbClr val="000000"/>
                  </a:solidFill>
                  <a:latin typeface="Arial" panose="020B0604020202020204" pitchFamily="34" charset="0"/>
                </a:endParaRPr>
              </a:p>
            </p:txBody>
          </p:sp>
          <p:sp>
            <p:nvSpPr>
              <p:cNvPr id="22" name="22 CuadroTexto"/>
              <p:cNvSpPr txBox="1">
                <a:spLocks noChangeArrowheads="1"/>
              </p:cNvSpPr>
              <p:nvPr/>
            </p:nvSpPr>
            <p:spPr bwMode="auto">
              <a:xfrm>
                <a:off x="4437501" y="533350"/>
                <a:ext cx="20161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 altLang="es-MX" sz="1000">
                    <a:solidFill>
                      <a:srgbClr val="000000"/>
                    </a:solidFill>
                    <a:latin typeface="Arial" panose="020B0604020202020204" pitchFamily="34" charset="0"/>
                  </a:rPr>
                  <a:t>MANUAL</a:t>
                </a:r>
                <a:r>
                  <a:rPr lang="es-ES" altLang="es-MX" sz="1000">
                    <a:solidFill>
                      <a:srgbClr val="000000"/>
                    </a:solidFill>
                  </a:rPr>
                  <a:t> </a:t>
                </a:r>
                <a:r>
                  <a:rPr lang="es-ES" altLang="es-MX" sz="1000">
                    <a:solidFill>
                      <a:srgbClr val="000000"/>
                    </a:solidFill>
                    <a:latin typeface="Arial" panose="020B0604020202020204" pitchFamily="34" charset="0"/>
                  </a:rPr>
                  <a:t>ORGANIZACIONAL</a:t>
                </a:r>
              </a:p>
            </p:txBody>
          </p:sp>
          <p:pic>
            <p:nvPicPr>
              <p:cNvPr id="24" name="Picture 2" descr="C:\Users\VALERIO\Documents\LOGO GRANDE DE AYUNTAMIENTO LA ANTIGU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14" y="539700"/>
                <a:ext cx="10922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 name="34 Grupo"/>
            <p:cNvGrpSpPr>
              <a:grpSpLocks/>
            </p:cNvGrpSpPr>
            <p:nvPr/>
          </p:nvGrpSpPr>
          <p:grpSpPr bwMode="auto">
            <a:xfrm>
              <a:off x="475531" y="8021887"/>
              <a:ext cx="5975350" cy="649287"/>
              <a:chOff x="476250" y="8243888"/>
              <a:chExt cx="5975357" cy="649287"/>
            </a:xfrm>
          </p:grpSpPr>
          <p:sp>
            <p:nvSpPr>
              <p:cNvPr id="6" name="31 Rectángulo"/>
              <p:cNvSpPr>
                <a:spLocks noChangeArrowheads="1"/>
              </p:cNvSpPr>
              <p:nvPr/>
            </p:nvSpPr>
            <p:spPr bwMode="auto">
              <a:xfrm>
                <a:off x="477842" y="8243888"/>
                <a:ext cx="5973765" cy="649287"/>
              </a:xfrm>
              <a:prstGeom prst="rect">
                <a:avLst/>
              </a:prstGeom>
              <a:noFill/>
              <a:ln w="12701">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MX" altLang="es-MX" sz="1800">
                  <a:solidFill>
                    <a:srgbClr val="FFFFFF"/>
                  </a:solidFill>
                </a:endParaRPr>
              </a:p>
            </p:txBody>
          </p:sp>
          <p:cxnSp>
            <p:nvCxnSpPr>
              <p:cNvPr id="7" name="33 Conector recto"/>
              <p:cNvCxnSpPr>
                <a:cxnSpLocks noChangeShapeType="1"/>
              </p:cNvCxnSpPr>
              <p:nvPr/>
            </p:nvCxnSpPr>
            <p:spPr bwMode="auto">
              <a:xfrm>
                <a:off x="477842" y="8459787"/>
                <a:ext cx="5973765" cy="0"/>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8" name="41 CuadroTexto"/>
              <p:cNvSpPr txBox="1">
                <a:spLocks noChangeArrowheads="1"/>
              </p:cNvSpPr>
              <p:nvPr/>
            </p:nvSpPr>
            <p:spPr bwMode="auto">
              <a:xfrm>
                <a:off x="2565590" y="8243888"/>
                <a:ext cx="165535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s-MX" sz="900">
                    <a:solidFill>
                      <a:srgbClr val="000000"/>
                    </a:solidFill>
                  </a:rPr>
                  <a:t>NOMBRES Y FIRMAS</a:t>
                </a:r>
              </a:p>
            </p:txBody>
          </p:sp>
          <p:cxnSp>
            <p:nvCxnSpPr>
              <p:cNvPr id="9" name="43 Conector recto"/>
              <p:cNvCxnSpPr>
                <a:cxnSpLocks noChangeShapeType="1"/>
              </p:cNvCxnSpPr>
              <p:nvPr/>
            </p:nvCxnSpPr>
            <p:spPr bwMode="auto">
              <a:xfrm>
                <a:off x="1990725"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0" name="44 Conector recto"/>
              <p:cNvCxnSpPr>
                <a:cxnSpLocks noChangeShapeType="1"/>
              </p:cNvCxnSpPr>
              <p:nvPr/>
            </p:nvCxnSpPr>
            <p:spPr bwMode="auto">
              <a:xfrm>
                <a:off x="3286129"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cxnSp>
            <p:nvCxnSpPr>
              <p:cNvPr id="11" name="45 Conector recto"/>
              <p:cNvCxnSpPr>
                <a:cxnSpLocks noChangeShapeType="1"/>
              </p:cNvCxnSpPr>
              <p:nvPr/>
            </p:nvCxnSpPr>
            <p:spPr bwMode="auto">
              <a:xfrm>
                <a:off x="4868862" y="8459787"/>
                <a:ext cx="0" cy="433378"/>
              </a:xfrm>
              <a:prstGeom prst="straightConnector1">
                <a:avLst/>
              </a:prstGeom>
              <a:noFill/>
              <a:ln w="9528">
                <a:solidFill>
                  <a:srgbClr val="000000"/>
                </a:solidFill>
                <a:round/>
                <a:headEnd/>
                <a:tailEnd/>
              </a:ln>
              <a:extLst>
                <a:ext uri="{909E8E84-426E-40DD-AFC4-6F175D3DCCD1}">
                  <a14:hiddenFill xmlns:a14="http://schemas.microsoft.com/office/drawing/2010/main">
                    <a:noFill/>
                  </a14:hiddenFill>
                </a:ext>
              </a:extLst>
            </p:spPr>
          </p:cxnSp>
          <p:sp>
            <p:nvSpPr>
              <p:cNvPr id="12" name="46 CuadroTexto"/>
              <p:cNvSpPr txBox="1">
                <a:spLocks noChangeArrowheads="1"/>
              </p:cNvSpPr>
              <p:nvPr/>
            </p:nvSpPr>
            <p:spPr bwMode="auto">
              <a:xfrm>
                <a:off x="910225" y="8460317"/>
                <a:ext cx="791696"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ELABORO</a:t>
                </a:r>
              </a:p>
            </p:txBody>
          </p:sp>
          <p:sp>
            <p:nvSpPr>
              <p:cNvPr id="13" name="47 CuadroTexto"/>
              <p:cNvSpPr txBox="1">
                <a:spLocks noChangeArrowheads="1"/>
              </p:cNvSpPr>
              <p:nvPr/>
            </p:nvSpPr>
            <p:spPr bwMode="auto">
              <a:xfrm>
                <a:off x="3645024" y="8460432"/>
                <a:ext cx="791696" cy="23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a:solidFill>
                      <a:srgbClr val="000000"/>
                    </a:solidFill>
                    <a:latin typeface="Arial" panose="020B0604020202020204" pitchFamily="34" charset="0"/>
                  </a:rPr>
                  <a:t>  </a:t>
                </a:r>
                <a:r>
                  <a:rPr lang="es-ES" altLang="es-MX" sz="800">
                    <a:solidFill>
                      <a:srgbClr val="000000"/>
                    </a:solidFill>
                    <a:latin typeface="Arial" panose="020B0604020202020204" pitchFamily="34" charset="0"/>
                  </a:rPr>
                  <a:t>APROBO</a:t>
                </a:r>
              </a:p>
            </p:txBody>
          </p:sp>
          <p:sp>
            <p:nvSpPr>
              <p:cNvPr id="14" name="48 CuadroTexto"/>
              <p:cNvSpPr txBox="1">
                <a:spLocks noChangeArrowheads="1"/>
              </p:cNvSpPr>
              <p:nvPr/>
            </p:nvSpPr>
            <p:spPr bwMode="auto">
              <a:xfrm>
                <a:off x="4941168" y="8460432"/>
                <a:ext cx="1439439" cy="21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FECHA DE EMISION</a:t>
                </a:r>
              </a:p>
            </p:txBody>
          </p:sp>
          <p:sp>
            <p:nvSpPr>
              <p:cNvPr id="15" name="21 CuadroTexto"/>
              <p:cNvSpPr txBox="1">
                <a:spLocks noChangeArrowheads="1"/>
              </p:cNvSpPr>
              <p:nvPr/>
            </p:nvSpPr>
            <p:spPr bwMode="auto">
              <a:xfrm>
                <a:off x="476250" y="8676455"/>
                <a:ext cx="4392910" cy="21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       OFICIALIA  MAYOR                     CONTRALORIA                         PRESIDENTE</a:t>
                </a:r>
              </a:p>
            </p:txBody>
          </p:sp>
          <p:sp>
            <p:nvSpPr>
              <p:cNvPr id="16" name="46 CuadroTexto"/>
              <p:cNvSpPr txBox="1">
                <a:spLocks noChangeArrowheads="1"/>
              </p:cNvSpPr>
              <p:nvPr/>
            </p:nvSpPr>
            <p:spPr bwMode="auto">
              <a:xfrm>
                <a:off x="2348880" y="8460432"/>
                <a:ext cx="64807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800">
                    <a:solidFill>
                      <a:srgbClr val="000000"/>
                    </a:solidFill>
                    <a:latin typeface="Arial" panose="020B0604020202020204" pitchFamily="34" charset="0"/>
                  </a:rPr>
                  <a:t>REVISO</a:t>
                </a:r>
              </a:p>
            </p:txBody>
          </p:sp>
        </p:grpSp>
        <p:sp>
          <p:nvSpPr>
            <p:cNvPr id="5" name="CuadroTexto 2"/>
            <p:cNvSpPr txBox="1">
              <a:spLocks noChangeArrowheads="1"/>
            </p:cNvSpPr>
            <p:nvPr/>
          </p:nvSpPr>
          <p:spPr bwMode="auto">
            <a:xfrm>
              <a:off x="3212381" y="8763249"/>
              <a:ext cx="43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1200">
                  <a:latin typeface="Arial" panose="020B0604020202020204" pitchFamily="34" charset="0"/>
                </a:rPr>
                <a:t>8</a:t>
              </a:r>
            </a:p>
          </p:txBody>
        </p:sp>
      </p:grpSp>
      <p:sp>
        <p:nvSpPr>
          <p:cNvPr id="25" name="29 CuadroTexto"/>
          <p:cNvSpPr txBox="1"/>
          <p:nvPr/>
        </p:nvSpPr>
        <p:spPr bwMode="auto">
          <a:xfrm>
            <a:off x="873125" y="1301750"/>
            <a:ext cx="5507038" cy="7201972"/>
          </a:xfrm>
          <a:prstGeom prst="rect">
            <a:avLst/>
          </a:prstGeom>
          <a:noFill/>
        </p:spPr>
        <p:txBody>
          <a:bodyPr>
            <a:spAutoFit/>
          </a:bodyPr>
          <a:lstStyle/>
          <a:p>
            <a:pPr marL="228600" lvl="0" indent="-228600" algn="just">
              <a:lnSpc>
                <a:spcPct val="150000"/>
              </a:lnSpc>
              <a:buFontTx/>
              <a:buAutoNum type="arabicPeriod" startAt="9"/>
              <a:defRPr/>
            </a:pPr>
            <a:r>
              <a:rPr lang="es-MX" sz="1100" dirty="0">
                <a:latin typeface="Arial" panose="020B0604020202020204" pitchFamily="34" charset="0"/>
                <a:cs typeface="Arial" panose="020B0604020202020204" pitchFamily="34" charset="0"/>
              </a:rPr>
              <a:t>Ejecutar acciones que impacten en el desarrollo de la juventud tales como programas educativos, alimenticios y deportivos que permitan su desarrollo integral</a:t>
            </a:r>
          </a:p>
          <a:p>
            <a:pPr marL="228600" lvl="0" indent="-228600" algn="just">
              <a:lnSpc>
                <a:spcPct val="150000"/>
              </a:lnSpc>
              <a:buFont typeface="+mj-lt"/>
              <a:buAutoNum type="arabicPeriod" startAt="10"/>
            </a:pPr>
            <a:r>
              <a:rPr lang="es-MX" sz="1100" dirty="0">
                <a:latin typeface="Arial" panose="020B0604020202020204" pitchFamily="34" charset="0"/>
                <a:cs typeface="Arial" panose="020B0604020202020204" pitchFamily="34" charset="0"/>
              </a:rPr>
              <a:t>Incidir en la adecuada inserción de la juventud de acuerdo a las distintas capacidades de sus miembros en la vida económica del Municipio, velando por el respeto a sus derechos laborales y de seguridad social</a:t>
            </a:r>
          </a:p>
          <a:p>
            <a:pPr marL="228600" lvl="0" indent="-228600" algn="just">
              <a:lnSpc>
                <a:spcPct val="150000"/>
              </a:lnSpc>
              <a:buFont typeface="+mj-lt"/>
              <a:buAutoNum type="arabicPeriod" startAt="11"/>
            </a:pPr>
            <a:r>
              <a:rPr lang="es-MX" sz="1100" dirty="0">
                <a:latin typeface="Arial" panose="020B0604020202020204" pitchFamily="34" charset="0"/>
                <a:cs typeface="Arial" panose="020B0604020202020204" pitchFamily="34" charset="0"/>
              </a:rPr>
              <a:t>Implementar programas que den a conocer los derechos humanos de los jóvenes que permitan una cultura de respeto a los mismos.</a:t>
            </a:r>
          </a:p>
          <a:p>
            <a:pPr marL="228600" lvl="0" indent="-228600" algn="just">
              <a:lnSpc>
                <a:spcPct val="150000"/>
              </a:lnSpc>
              <a:buFont typeface="+mj-lt"/>
              <a:buAutoNum type="arabicPeriod" startAt="12"/>
            </a:pPr>
            <a:r>
              <a:rPr lang="es-MX" sz="1100" dirty="0">
                <a:latin typeface="Arial" panose="020B0604020202020204" pitchFamily="34" charset="0"/>
                <a:cs typeface="Arial" panose="020B0604020202020204" pitchFamily="34" charset="0"/>
              </a:rPr>
              <a:t>Gestionar la aplicación de recursos que permitan operar los programas estatales y federales de acuerdo a la normatividad y políticas a favor de la juventud del Municipio.</a:t>
            </a:r>
          </a:p>
          <a:p>
            <a:pPr marL="228600" lvl="0" indent="-228600" algn="just">
              <a:lnSpc>
                <a:spcPct val="150000"/>
              </a:lnSpc>
              <a:buFont typeface="+mj-lt"/>
              <a:buAutoNum type="arabicPeriod" startAt="13"/>
            </a:pPr>
            <a:r>
              <a:rPr lang="es-MX" sz="1100" dirty="0">
                <a:latin typeface="Arial" panose="020B0604020202020204" pitchFamily="34" charset="0"/>
                <a:cs typeface="Arial" panose="020B0604020202020204" pitchFamily="34" charset="0"/>
              </a:rPr>
              <a:t>Coadyuvar con las diferentes dependencias de la Administración Pública Municipal para incentivar políticas que permitan la integración e inclusión en los diferentes programas que se desarrollan en beneficio de los jóvenes</a:t>
            </a:r>
          </a:p>
          <a:p>
            <a:pPr marL="228600" lvl="0" indent="-228600" algn="just">
              <a:lnSpc>
                <a:spcPct val="150000"/>
              </a:lnSpc>
              <a:buFont typeface="+mj-lt"/>
              <a:buAutoNum type="arabicPeriod" startAt="14"/>
            </a:pPr>
            <a:r>
              <a:rPr lang="es-MX" sz="1100" dirty="0">
                <a:latin typeface="Arial" panose="020B0604020202020204" pitchFamily="34" charset="0"/>
                <a:cs typeface="Arial" panose="020B0604020202020204" pitchFamily="34" charset="0"/>
              </a:rPr>
              <a:t>Promover la celebración de convenios con el sector privado o público para lograr la inclusión en las áreas educativa, productiva, cultural, social, política y deportiva de los jóvenes</a:t>
            </a:r>
            <a:r>
              <a:rPr lang="es-MX" sz="1100" dirty="0" smtClean="0">
                <a:latin typeface="Arial" panose="020B0604020202020204" pitchFamily="34" charset="0"/>
                <a:cs typeface="Arial" panose="020B0604020202020204" pitchFamily="34" charset="0"/>
              </a:rPr>
              <a:t>.</a:t>
            </a:r>
          </a:p>
          <a:p>
            <a:pPr marL="228600" lvl="0" indent="-228600" algn="just">
              <a:lnSpc>
                <a:spcPct val="150000"/>
              </a:lnSpc>
              <a:buFont typeface="+mj-lt"/>
              <a:buAutoNum type="arabicPeriod" startAt="15"/>
            </a:pPr>
            <a:r>
              <a:rPr lang="es-MX" sz="1100" dirty="0">
                <a:latin typeface="Arial" panose="020B0604020202020204" pitchFamily="34" charset="0"/>
                <a:cs typeface="Arial" panose="020B0604020202020204" pitchFamily="34" charset="0"/>
              </a:rPr>
              <a:t>Coordinarse con el área administrativa competente de la Administración Pública Municipal para facilitar el servicio social de los jóvenes.</a:t>
            </a:r>
          </a:p>
          <a:p>
            <a:pPr marL="228600" lvl="0" indent="-228600" algn="just">
              <a:lnSpc>
                <a:spcPct val="150000"/>
              </a:lnSpc>
              <a:buFont typeface="+mj-lt"/>
              <a:buAutoNum type="arabicPeriod" startAt="16"/>
            </a:pPr>
            <a:r>
              <a:rPr lang="es-MX" sz="1100" dirty="0">
                <a:latin typeface="Arial" panose="020B0604020202020204" pitchFamily="34" charset="0"/>
                <a:cs typeface="Arial" panose="020B0604020202020204" pitchFamily="34" charset="0"/>
              </a:rPr>
              <a:t>Coordinarse con el área administrativa competente de la Administración Pública Municipal para facilitar el servicio social de los jóvenes que así lo requieran;</a:t>
            </a:r>
          </a:p>
          <a:p>
            <a:pPr marL="228600" lvl="0" indent="-228600" algn="just">
              <a:lnSpc>
                <a:spcPct val="150000"/>
              </a:lnSpc>
              <a:buFont typeface="+mj-lt"/>
              <a:buAutoNum type="arabicPeriod" startAt="17"/>
            </a:pPr>
            <a:r>
              <a:rPr lang="es-MX" sz="1100" dirty="0">
                <a:latin typeface="Arial" panose="020B0604020202020204" pitchFamily="34" charset="0"/>
                <a:cs typeface="Arial" panose="020B0604020202020204" pitchFamily="34" charset="0"/>
              </a:rPr>
              <a:t>Desarrollar las actividades, eventos y reuniones que permitan a los jóvenes conseguir mejores condiciones para su desenvolvimiento como miembros activos de la sociedad;</a:t>
            </a:r>
          </a:p>
          <a:p>
            <a:pPr marL="228600" lvl="0" indent="-228600" algn="just">
              <a:lnSpc>
                <a:spcPct val="150000"/>
              </a:lnSpc>
              <a:buFont typeface="+mj-lt"/>
              <a:buAutoNum type="arabicPeriod" startAt="18"/>
            </a:pPr>
            <a:r>
              <a:rPr lang="es-MX" sz="1100" dirty="0">
                <a:latin typeface="Arial" panose="020B0604020202020204" pitchFamily="34" charset="0"/>
                <a:cs typeface="Arial" panose="020B0604020202020204" pitchFamily="34" charset="0"/>
              </a:rPr>
              <a:t>Desarrollar todas aquellas que le sean propuestas por el Presidente Municipal y el Cabildo, así como las de la normatividad que en la materia existan.</a:t>
            </a:r>
          </a:p>
          <a:p>
            <a:pPr lvl="0" algn="just">
              <a:lnSpc>
                <a:spcPct val="150000"/>
              </a:lnSpc>
            </a:pPr>
            <a:endParaRPr lang="es-MX" sz="1100" dirty="0">
              <a:latin typeface="Arial" panose="020B0604020202020204" pitchFamily="34" charset="0"/>
              <a:cs typeface="Arial" panose="020B0604020202020204" pitchFamily="34" charset="0"/>
            </a:endParaRPr>
          </a:p>
          <a:p>
            <a:pPr algn="just">
              <a:lnSpc>
                <a:spcPct val="150000"/>
              </a:lnSpc>
              <a:defRPr/>
            </a:pPr>
            <a:endParaRPr lang="es-MX" sz="1100" dirty="0">
              <a:latin typeface="Arial" panose="020B0604020202020204" pitchFamily="34" charset="0"/>
              <a:cs typeface="Arial" panose="020B0604020202020204" pitchFamily="34" charset="0"/>
            </a:endParaRPr>
          </a:p>
        </p:txBody>
      </p:sp>
      <p:sp>
        <p:nvSpPr>
          <p:cNvPr id="26" name="23 CuadroTexto"/>
          <p:cNvSpPr txBox="1">
            <a:spLocks noChangeArrowheads="1"/>
          </p:cNvSpPr>
          <p:nvPr/>
        </p:nvSpPr>
        <p:spPr bwMode="auto">
          <a:xfrm>
            <a:off x="4508500" y="701676"/>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s-ES" altLang="es-MX" sz="900" dirty="0">
                <a:solidFill>
                  <a:srgbClr val="000000"/>
                </a:solidFill>
                <a:latin typeface="Arial" panose="020B0604020202020204" pitchFamily="34" charset="0"/>
              </a:rPr>
              <a:t>          CLAVE DOCUMENTO</a:t>
            </a:r>
          </a:p>
          <a:p>
            <a:pPr algn="ctr" eaLnBrk="1" hangingPunct="1">
              <a:spcBef>
                <a:spcPct val="0"/>
              </a:spcBef>
              <a:buFontTx/>
              <a:buNone/>
            </a:pPr>
            <a:r>
              <a:rPr lang="es-ES" altLang="es-MX" sz="900" dirty="0">
                <a:solidFill>
                  <a:srgbClr val="000000"/>
                </a:solidFill>
                <a:latin typeface="Arial" panose="020B0604020202020204" pitchFamily="34" charset="0"/>
              </a:rPr>
              <a:t>A L A – </a:t>
            </a:r>
            <a:r>
              <a:rPr lang="es-ES" altLang="es-MX" sz="900" dirty="0" smtClean="0">
                <a:solidFill>
                  <a:srgbClr val="000000"/>
                </a:solidFill>
                <a:latin typeface="Arial" panose="020B0604020202020204" pitchFamily="34" charset="0"/>
              </a:rPr>
              <a:t>I </a:t>
            </a:r>
            <a:r>
              <a:rPr lang="es-ES" altLang="es-MX" sz="900" dirty="0" smtClean="0">
                <a:solidFill>
                  <a:srgbClr val="000000"/>
                </a:solidFill>
                <a:latin typeface="Arial" panose="020B0604020202020204" pitchFamily="34" charset="0"/>
              </a:rPr>
              <a:t>JM </a:t>
            </a:r>
            <a:r>
              <a:rPr lang="es-ES" altLang="es-MX" sz="900" dirty="0">
                <a:solidFill>
                  <a:srgbClr val="000000"/>
                </a:solidFill>
                <a:latin typeface="Arial" panose="020B0604020202020204" pitchFamily="34" charset="0"/>
              </a:rPr>
              <a:t>- 00</a:t>
            </a:r>
          </a:p>
        </p:txBody>
      </p:sp>
      <p:sp>
        <p:nvSpPr>
          <p:cNvPr id="27" name="CuadroTexto 26"/>
          <p:cNvSpPr txBox="1"/>
          <p:nvPr/>
        </p:nvSpPr>
        <p:spPr>
          <a:xfrm>
            <a:off x="4987359" y="8453437"/>
            <a:ext cx="1428741" cy="215444"/>
          </a:xfrm>
          <a:prstGeom prst="rect">
            <a:avLst/>
          </a:prstGeom>
          <a:noFill/>
        </p:spPr>
        <p:txBody>
          <a:bodyPr wrap="square" rtlCol="0">
            <a:spAutoFit/>
          </a:bodyPr>
          <a:lstStyle/>
          <a:p>
            <a:pPr algn="just"/>
            <a:r>
              <a:rPr lang="es-MX" sz="800" dirty="0" smtClean="0">
                <a:latin typeface="Arial" panose="020B0604020202020204" pitchFamily="34" charset="0"/>
                <a:cs typeface="Arial" panose="020B0604020202020204" pitchFamily="34" charset="0"/>
              </a:rPr>
              <a:t>15 DE NOVIEMBRE 2014</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71338954"/>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181</TotalTime>
  <Words>4299</Words>
  <Application>Microsoft Office PowerPoint</Application>
  <PresentationFormat>Carta (216 x 279 mm)</PresentationFormat>
  <Paragraphs>827</Paragraphs>
  <Slides>29</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29</vt:i4>
      </vt:variant>
    </vt:vector>
  </HeadingPairs>
  <TitlesOfParts>
    <vt:vector size="34" baseType="lpstr">
      <vt:lpstr>Arial</vt:lpstr>
      <vt:lpstr>Calibri</vt:lpstr>
      <vt:lpstr>Calibri Light</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user</dc:creator>
  <cp:lastModifiedBy>user</cp:lastModifiedBy>
  <cp:revision>23</cp:revision>
  <dcterms:created xsi:type="dcterms:W3CDTF">2016-01-19T23:06:20Z</dcterms:created>
  <dcterms:modified xsi:type="dcterms:W3CDTF">2016-02-19T23:16:41Z</dcterms:modified>
</cp:coreProperties>
</file>